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3"/>
    <p:sldId id="334" r:id="rId4"/>
    <p:sldId id="335" r:id="rId5"/>
    <p:sldId id="321" r:id="rId6"/>
    <p:sldId id="305" r:id="rId8"/>
    <p:sldId id="336" r:id="rId9"/>
    <p:sldId id="332" r:id="rId10"/>
    <p:sldId id="337" r:id="rId11"/>
    <p:sldId id="308" r:id="rId12"/>
    <p:sldId id="362" r:id="rId13"/>
    <p:sldId id="363" r:id="rId14"/>
    <p:sldId id="365" r:id="rId15"/>
    <p:sldId id="366" r:id="rId16"/>
    <p:sldId id="367" r:id="rId17"/>
    <p:sldId id="368" r:id="rId18"/>
    <p:sldId id="364" r:id="rId19"/>
    <p:sldId id="369" r:id="rId20"/>
    <p:sldId id="309" r:id="rId21"/>
    <p:sldId id="370" r:id="rId22"/>
    <p:sldId id="315" r:id="rId23"/>
    <p:sldId id="372" r:id="rId24"/>
    <p:sldId id="373" r:id="rId25"/>
    <p:sldId id="338" r:id="rId26"/>
    <p:sldId id="329" r:id="rId27"/>
    <p:sldId id="341" r:id="rId28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33dddb5-1dba-4799-867d-728c95a4607c}">
          <p14:sldIdLst>
            <p14:sldId id="256"/>
            <p14:sldId id="334"/>
            <p14:sldId id="335"/>
            <p14:sldId id="321"/>
            <p14:sldId id="305"/>
            <p14:sldId id="336"/>
            <p14:sldId id="332"/>
            <p14:sldId id="337"/>
            <p14:sldId id="308"/>
            <p14:sldId id="362"/>
            <p14:sldId id="363"/>
            <p14:sldId id="365"/>
            <p14:sldId id="366"/>
            <p14:sldId id="367"/>
            <p14:sldId id="368"/>
            <p14:sldId id="364"/>
            <p14:sldId id="369"/>
            <p14:sldId id="309"/>
            <p14:sldId id="370"/>
            <p14:sldId id="315"/>
            <p14:sldId id="372"/>
            <p14:sldId id="373"/>
            <p14:sldId id="338"/>
            <p14:sldId id="329"/>
            <p14:sldId id="3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039" userDrawn="1">
          <p15:clr>
            <a:srgbClr val="A4A3A4"/>
          </p15:clr>
        </p15:guide>
        <p15:guide id="2" pos="392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1E497C"/>
    <a:srgbClr val="3379CD"/>
    <a:srgbClr val="E6E6E6"/>
    <a:srgbClr val="0070C0"/>
    <a:srgbClr val="F0F3F6"/>
    <a:srgbClr val="E5F3F7"/>
    <a:srgbClr val="E29100"/>
    <a:srgbClr val="FFCE75"/>
    <a:srgbClr val="FFB42D"/>
    <a:srgbClr val="FFA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howGuides="1">
      <p:cViewPr>
        <p:scale>
          <a:sx n="50" d="100"/>
          <a:sy n="50" d="100"/>
        </p:scale>
        <p:origin x="-2910" y="-1500"/>
      </p:cViewPr>
      <p:guideLst>
        <p:guide orient="horz" pos="2039"/>
        <p:guide pos="392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gs" Target="tags/tag38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0DB2D2-71DA-4004-84CC-1D5A6C17B1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984EDF-C695-4DB4-AFE8-16910A699E3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1"/>
          <p:cNvSpPr txBox="1"/>
          <p:nvPr userDrawn="1"/>
        </p:nvSpPr>
        <p:spPr>
          <a:xfrm>
            <a:off x="4383799" y="3242702"/>
            <a:ext cx="3642601" cy="13737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           </a:t>
            </a:r>
            <a:r>
              <a:rPr lang="zh-CN" altLang="en-US" sz="4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版权声明</a:t>
            </a:r>
            <a:br>
              <a:rPr lang="zh-CN" altLang="en-US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br>
              <a:rPr lang="zh-CN" altLang="en-US" sz="12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12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感谢您下载平台上提供的</a:t>
            </a:r>
            <a:r>
              <a:rPr lang="en-US" altLang="zh-CN" sz="12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2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作品，为了您和熊猫办公以及原创作者的利益，请勿复制、传播、销售，否则将承担法律责任！熊猫办公将对作品进行维权，按照传播下载次数进行十倍的索取赔偿！</a:t>
            </a:r>
            <a:br>
              <a:rPr lang="en-US" altLang="zh-CN" sz="12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br>
              <a:rPr lang="zh-CN" altLang="en-US" sz="12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en-US" altLang="zh-CN" sz="12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</a:t>
            </a:r>
            <a:r>
              <a:rPr lang="zh-CN" altLang="en-US" sz="12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在熊猫办公出售的</a:t>
            </a:r>
            <a:r>
              <a:rPr lang="en-US" altLang="zh-CN" sz="12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2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模板是免版税类（</a:t>
            </a:r>
            <a:r>
              <a:rPr lang="en-US" altLang="zh-CN" sz="12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RF</a:t>
            </a:r>
            <a:r>
              <a:rPr lang="zh-CN" altLang="en-US" sz="12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</a:t>
            </a:r>
            <a:r>
              <a:rPr lang="en-US" altLang="zh-CN" sz="12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Royalty-Free</a:t>
            </a:r>
            <a:r>
              <a:rPr lang="zh-CN" altLang="en-US" sz="12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）正版受</a:t>
            </a:r>
            <a:r>
              <a:rPr lang="en-US" altLang="zh-CN" sz="12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《</a:t>
            </a:r>
            <a:r>
              <a:rPr lang="zh-CN" altLang="en-US" sz="12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中国人民共和国著作法</a:t>
            </a:r>
            <a:r>
              <a:rPr lang="en-US" altLang="zh-CN" sz="12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》</a:t>
            </a:r>
            <a:r>
              <a:rPr lang="zh-CN" altLang="en-US" sz="12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和</a:t>
            </a:r>
            <a:r>
              <a:rPr lang="en-US" altLang="zh-CN" sz="12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《</a:t>
            </a:r>
            <a:r>
              <a:rPr lang="zh-CN" altLang="en-US" sz="12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世界版权公约</a:t>
            </a:r>
            <a:r>
              <a:rPr lang="en-US" altLang="zh-CN" sz="12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》</a:t>
            </a:r>
            <a:r>
              <a:rPr lang="zh-CN" altLang="en-US" sz="12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的保护，作品的所有权、版权和著作权归熊猫办公所有，您下载的是</a:t>
            </a:r>
            <a:r>
              <a:rPr lang="en-US" altLang="zh-CN" sz="12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2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模板素材的使用权。</a:t>
            </a:r>
            <a:br>
              <a:rPr lang="zh-CN" altLang="en-US" sz="12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en-US" altLang="zh-CN" sz="12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</a:t>
            </a:r>
            <a:r>
              <a:rPr lang="zh-CN" altLang="en-US" sz="12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不得将熊猫办公的</a:t>
            </a:r>
            <a:r>
              <a:rPr lang="en-US" altLang="zh-CN" sz="12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2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模板、</a:t>
            </a:r>
            <a:r>
              <a:rPr lang="en-US" altLang="zh-CN" sz="12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2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  <a:br>
              <a:rPr lang="zh-CN" altLang="en-US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endParaRPr lang="zh-CN" altLang="en-US" spc="12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6.png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6.xml"/><Relationship Id="rId2" Type="http://schemas.openxmlformats.org/officeDocument/2006/relationships/image" Target="../media/image7.png"/><Relationship Id="rId1" Type="http://schemas.openxmlformats.org/officeDocument/2006/relationships/tags" Target="../tags/tag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tags" Target="../tags/tag9.xml"/><Relationship Id="rId4" Type="http://schemas.openxmlformats.org/officeDocument/2006/relationships/image" Target="../media/image10.png"/><Relationship Id="rId3" Type="http://schemas.openxmlformats.org/officeDocument/2006/relationships/tags" Target="../tags/tag8.xml"/><Relationship Id="rId2" Type="http://schemas.openxmlformats.org/officeDocument/2006/relationships/image" Target="../media/image9.png"/><Relationship Id="rId1" Type="http://schemas.openxmlformats.org/officeDocument/2006/relationships/tags" Target="../tags/tag7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1" Type="http://schemas.openxmlformats.org/officeDocument/2006/relationships/tags" Target="../tags/tag10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1" Type="http://schemas.openxmlformats.org/officeDocument/2006/relationships/tags" Target="../tags/tag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6" Type="http://schemas.openxmlformats.org/officeDocument/2006/relationships/notesSlide" Target="../notesSlides/notesSlide12.xml"/><Relationship Id="rId25" Type="http://schemas.openxmlformats.org/officeDocument/2006/relationships/slideLayout" Target="../slideLayouts/slideLayout12.xml"/><Relationship Id="rId24" Type="http://schemas.openxmlformats.org/officeDocument/2006/relationships/tags" Target="../tags/tag35.xml"/><Relationship Id="rId23" Type="http://schemas.openxmlformats.org/officeDocument/2006/relationships/tags" Target="../tags/tag34.xml"/><Relationship Id="rId22" Type="http://schemas.openxmlformats.org/officeDocument/2006/relationships/tags" Target="../tags/tag33.xml"/><Relationship Id="rId21" Type="http://schemas.openxmlformats.org/officeDocument/2006/relationships/tags" Target="../tags/tag32.xml"/><Relationship Id="rId20" Type="http://schemas.openxmlformats.org/officeDocument/2006/relationships/tags" Target="../tags/tag31.xml"/><Relationship Id="rId2" Type="http://schemas.openxmlformats.org/officeDocument/2006/relationships/tags" Target="../tags/tag13.xml"/><Relationship Id="rId19" Type="http://schemas.openxmlformats.org/officeDocument/2006/relationships/tags" Target="../tags/tag30.xml"/><Relationship Id="rId18" Type="http://schemas.openxmlformats.org/officeDocument/2006/relationships/tags" Target="../tags/tag29.xml"/><Relationship Id="rId17" Type="http://schemas.openxmlformats.org/officeDocument/2006/relationships/tags" Target="../tags/tag28.xml"/><Relationship Id="rId16" Type="http://schemas.openxmlformats.org/officeDocument/2006/relationships/tags" Target="../tags/tag27.xml"/><Relationship Id="rId15" Type="http://schemas.openxmlformats.org/officeDocument/2006/relationships/tags" Target="../tags/tag26.xml"/><Relationship Id="rId14" Type="http://schemas.openxmlformats.org/officeDocument/2006/relationships/tags" Target="../tags/tag25.xml"/><Relationship Id="rId13" Type="http://schemas.openxmlformats.org/officeDocument/2006/relationships/tags" Target="../tags/tag24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tags" Target="../tags/tag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36.xml"/><Relationship Id="rId1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37.xml"/><Relationship Id="rId1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" b="7779"/>
          <a:stretch>
            <a:fillRect/>
          </a:stretch>
        </p:blipFill>
        <p:spPr>
          <a:xfrm>
            <a:off x="3412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12195412" cy="6858000"/>
          </a:xfrm>
          <a:prstGeom prst="rect">
            <a:avLst/>
          </a:prstGeom>
          <a:solidFill>
            <a:srgbClr val="1E497C">
              <a:alpha val="8862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100010" y="1540793"/>
            <a:ext cx="8208000" cy="3456000"/>
            <a:chOff x="2100010" y="1540793"/>
            <a:chExt cx="8208000" cy="3456000"/>
          </a:xfrm>
        </p:grpSpPr>
        <p:sp>
          <p:nvSpPr>
            <p:cNvPr id="17" name="矩形 16"/>
            <p:cNvSpPr/>
            <p:nvPr/>
          </p:nvSpPr>
          <p:spPr>
            <a:xfrm>
              <a:off x="2207567" y="1646960"/>
              <a:ext cx="7992887" cy="3222175"/>
            </a:xfrm>
            <a:prstGeom prst="rect">
              <a:avLst/>
            </a:prstGeom>
            <a:solidFill>
              <a:schemeClr val="bg1">
                <a:alpha val="93000"/>
              </a:schemeClr>
            </a:solidFill>
            <a:ln w="12700">
              <a:solidFill>
                <a:schemeClr val="bg1"/>
              </a:solidFill>
            </a:ln>
            <a:effectLst>
              <a:glow rad="101600">
                <a:schemeClr val="accent1">
                  <a:lumMod val="75000"/>
                  <a:alpha val="4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2100010" y="1540793"/>
              <a:ext cx="8208000" cy="3456000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  <a:effectLst>
              <a:glow rad="101600">
                <a:schemeClr val="accent1">
                  <a:lumMod val="75000"/>
                  <a:alpha val="4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568700" y="2061210"/>
            <a:ext cx="5636260" cy="10299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dist"/>
            <a:r>
              <a:rPr lang="zh-CN" altLang="en-US" sz="66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9000"/>
                    </a:prstClr>
                  </a:outerShdw>
                </a:effectLst>
                <a:latin typeface="思源宋体" panose="02020700000000000000" pitchFamily="18" charset="-122"/>
                <a:ea typeface="思源宋体" panose="02020700000000000000" pitchFamily="18" charset="-122"/>
                <a:cs typeface="+mn-ea"/>
                <a:sym typeface="+mn-lt"/>
              </a:rPr>
              <a:t>后台管理系统</a:t>
            </a:r>
            <a:endParaRPr lang="zh-CN" altLang="en-US" sz="6600" b="1" dirty="0"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9000"/>
                  </a:prstClr>
                </a:outerShdw>
              </a:effectLst>
              <a:latin typeface="思源宋体" panose="02020700000000000000" pitchFamily="18" charset="-122"/>
              <a:ea typeface="思源宋体" panose="02020700000000000000" pitchFamily="18" charset="-122"/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 flipH="1" flipV="1">
            <a:off x="365675" y="296816"/>
            <a:ext cx="3706706" cy="1152000"/>
            <a:chOff x="7978775" y="5196627"/>
            <a:chExt cx="3706706" cy="115200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7978775" y="6319520"/>
              <a:ext cx="3705860" cy="0"/>
            </a:xfrm>
            <a:prstGeom prst="line">
              <a:avLst/>
            </a:prstGeom>
            <a:ln w="603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11685481" y="5196627"/>
              <a:ext cx="0" cy="1152000"/>
            </a:xfrm>
            <a:prstGeom prst="line">
              <a:avLst/>
            </a:prstGeom>
            <a:ln w="603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/>
          <p:nvPr/>
        </p:nvSpPr>
        <p:spPr>
          <a:xfrm>
            <a:off x="3016752" y="3241872"/>
            <a:ext cx="6685980" cy="491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altLang="zh-CN" sz="1200" i="1" spc="130" dirty="0">
                <a:solidFill>
                  <a:schemeClr val="accent1">
                    <a:lumMod val="7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Lorem ipsum dolor sit amet, consectetuer adipiscing elit. Maecenas porttitor congue massa. Fusce posuere, </a:t>
            </a:r>
            <a:endParaRPr lang="en-US" altLang="zh-CN" sz="1200" i="1" spc="130" dirty="0">
              <a:solidFill>
                <a:schemeClr val="accent1">
                  <a:lumMod val="75000"/>
                </a:schemeClr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ea"/>
              <a:sym typeface="+mn-lt"/>
            </a:endParaRPr>
          </a:p>
        </p:txBody>
      </p:sp>
      <p:pic>
        <p:nvPicPr>
          <p:cNvPr id="13" name="轻松商务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12504712" y="-2547664"/>
            <a:ext cx="609600" cy="60960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8161219" y="4653136"/>
            <a:ext cx="3705860" cy="1830066"/>
            <a:chOff x="8062497" y="4518561"/>
            <a:chExt cx="3705860" cy="183006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8062497" y="6348627"/>
              <a:ext cx="3705860" cy="0"/>
            </a:xfrm>
            <a:prstGeom prst="line">
              <a:avLst/>
            </a:prstGeom>
            <a:ln w="603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11734905" y="4518561"/>
              <a:ext cx="0" cy="1800000"/>
            </a:xfrm>
            <a:prstGeom prst="line">
              <a:avLst/>
            </a:prstGeom>
            <a:ln w="603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矩形 17"/>
          <p:cNvSpPr/>
          <p:nvPr/>
        </p:nvSpPr>
        <p:spPr>
          <a:xfrm>
            <a:off x="1847528" y="1268960"/>
            <a:ext cx="756000" cy="7560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>
            <a:solidFill>
              <a:schemeClr val="bg1"/>
            </a:solidFill>
          </a:ln>
          <a:effectLst>
            <a:glow rad="101600">
              <a:schemeClr val="accent1">
                <a:lumMod val="75000"/>
                <a:alpha val="4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799596" y="4521201"/>
            <a:ext cx="756000" cy="7560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>
            <a:solidFill>
              <a:schemeClr val="bg1"/>
            </a:solidFill>
          </a:ln>
          <a:effectLst>
            <a:glow rad="101600">
              <a:schemeClr val="accent1">
                <a:lumMod val="75000"/>
                <a:alpha val="4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1375326" y="661725"/>
            <a:ext cx="800219" cy="4005264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THESIS</a:t>
            </a:r>
            <a:r>
              <a:rPr lang="zh-CN" altLang="en-US" sz="40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DEFENCE</a:t>
            </a:r>
            <a:endParaRPr lang="zh-CN" altLang="en-US" sz="4000" dirty="0">
              <a:solidFill>
                <a:schemeClr val="bg1"/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6455" y="1412776"/>
            <a:ext cx="800219" cy="4887748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GRADUATE STUDENT</a:t>
            </a:r>
            <a:endParaRPr lang="zh-CN" altLang="en-US" sz="4000" dirty="0">
              <a:solidFill>
                <a:schemeClr val="bg1"/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863340" y="4284980"/>
            <a:ext cx="2082800" cy="3867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方正姚体" panose="02010601030101010101" charset="-122"/>
              </a:rPr>
              <a:t>答辩人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方正姚体" panose="02010601030101010101" charset="-122"/>
              </a:rPr>
              <a:t>：侯建荞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  <a:cs typeface="方正姚体" panose="02010601030101010101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816102" y="4293345"/>
            <a:ext cx="228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方正姚体" panose="02010601030101010101" charset="-122"/>
              </a:rPr>
              <a:t>答辩日期：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方正姚体" panose="02010601030101010101" charset="-122"/>
              </a:rPr>
              <a:t>20XX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  <a:cs typeface="方正姚体" panose="02010601030101010101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1631435" y="325923"/>
            <a:ext cx="288000" cy="288000"/>
          </a:xfrm>
          <a:prstGeom prst="ellipse">
            <a:avLst/>
          </a:prstGeom>
          <a:solidFill>
            <a:srgbClr val="F0F3F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21675" y="6244061"/>
            <a:ext cx="288000" cy="288000"/>
          </a:xfrm>
          <a:prstGeom prst="ellipse">
            <a:avLst/>
          </a:prstGeom>
          <a:solidFill>
            <a:srgbClr val="F0F3F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0" dur="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56" presetClass="path" presetSubtype="0" accel="50000" decel="5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2.08333E-6 3.7037E-6 L 0.33516 0.23657 " pathEditMode="relative" rAng="0" ptsTypes="AA">
                                          <p:cBhvr>
                                            <p:cTn id="16" dur="1000" spd="-100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758" y="1182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56" presetClass="path" presetSubtype="0" accel="50000" decel="5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4.375E-6 -1.85185E-6 L -0.32292 -0.24166 " pathEditMode="relative" rAng="0" ptsTypes="AA">
                                          <p:cBhvr>
                                            <p:cTn id="18" dur="1000" spd="-100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146" y="-1208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0" presetID="2" presetClass="entr" presetSubtype="1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2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3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875"/>
                                </p:stCondLst>
                                <p:childTnLst>
                                  <p:par>
                                    <p:cTn id="25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5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2" presetClass="entr" presetSubtype="2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fill="hold" grpId="0" nodeType="withEffect" p14:presetBounceEnd="18000">
                                      <p:stCondLst>
                                        <p:cond delay="17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4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4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1" fill="hold" grpId="0" nodeType="withEffect" p14:presetBounceEnd="18000">
                                      <p:stCondLst>
                                        <p:cond delay="17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5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5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90000" numSld="999" showWhenStopped="0">
                    <p:cTn id="58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3"/>
                    </p:tgtEl>
                  </p:cMediaNode>
                </p:audio>
              </p:childTnLst>
            </p:cTn>
          </p:par>
        </p:tnLst>
        <p:bldLst>
          <p:bldP spid="7" grpId="0"/>
          <p:bldP spid="12" grpId="0"/>
          <p:bldP spid="18" grpId="0" animBg="1"/>
          <p:bldP spid="18" grpId="1" animBg="1"/>
          <p:bldP spid="19" grpId="0" animBg="1"/>
          <p:bldP spid="19" grpId="1" animBg="1"/>
          <p:bldP spid="21" grpId="0"/>
          <p:bldP spid="23" grpId="0"/>
          <p:bldP spid="25" grpId="0"/>
          <p:bldP spid="26" grpId="0"/>
          <p:bldP spid="2" grpId="0" animBg="1"/>
          <p:bldP spid="27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0" dur="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56" presetClass="path" presetSubtype="0" accel="50000" decel="5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2.08333E-6 3.7037E-6 L 0.33516 0.23657 " pathEditMode="relative" rAng="0" ptsTypes="AA">
                                          <p:cBhvr>
                                            <p:cTn id="16" dur="1000" spd="-100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758" y="1182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56" presetClass="path" presetSubtype="0" accel="50000" decel="5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4.375E-6 -1.85185E-6 L -0.32292 -0.24166 " pathEditMode="relative" rAng="0" ptsTypes="AA">
                                          <p:cBhvr>
                                            <p:cTn id="18" dur="1000" spd="-100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146" y="-1208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0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875"/>
                                </p:stCondLst>
                                <p:childTnLst>
                                  <p:par>
                                    <p:cTn id="25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5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2" presetClass="entr" presetSubtype="2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fill="hold" grpId="0" nodeType="withEffect">
                                      <p:stCondLst>
                                        <p:cond delay="17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1" fill="hold" grpId="0" nodeType="withEffect">
                                      <p:stCondLst>
                                        <p:cond delay="17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90000" numSld="999" showWhenStopped="0">
                    <p:cTn id="58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3"/>
                    </p:tgtEl>
                  </p:cMediaNode>
                </p:audio>
              </p:childTnLst>
            </p:cTn>
          </p:par>
        </p:tnLst>
        <p:bldLst>
          <p:bldP spid="7" grpId="0"/>
          <p:bldP spid="12" grpId="0"/>
          <p:bldP spid="18" grpId="0" animBg="1"/>
          <p:bldP spid="18" grpId="1" animBg="1"/>
          <p:bldP spid="19" grpId="0" animBg="1"/>
          <p:bldP spid="19" grpId="1" animBg="1"/>
          <p:bldP spid="21" grpId="0"/>
          <p:bldP spid="23" grpId="0"/>
          <p:bldP spid="25" grpId="0"/>
          <p:bldP spid="26" grpId="0"/>
          <p:bldP spid="2" grpId="0" animBg="1"/>
          <p:bldP spid="27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277659" y="126099"/>
            <a:ext cx="11889804" cy="839470"/>
            <a:chOff x="277659" y="126099"/>
            <a:chExt cx="11889804" cy="839470"/>
          </a:xfrm>
        </p:grpSpPr>
        <p:grpSp>
          <p:nvGrpSpPr>
            <p:cNvPr id="22" name="组合 21"/>
            <p:cNvGrpSpPr/>
            <p:nvPr/>
          </p:nvGrpSpPr>
          <p:grpSpPr>
            <a:xfrm>
              <a:off x="277659" y="236217"/>
              <a:ext cx="674369" cy="576000"/>
              <a:chOff x="277659" y="236217"/>
              <a:chExt cx="674369" cy="576000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326844" y="236217"/>
                <a:ext cx="576000" cy="576000"/>
              </a:xfrm>
              <a:prstGeom prst="rect">
                <a:avLst/>
              </a:prstGeom>
              <a:solidFill>
                <a:srgbClr val="1E497C"/>
              </a:solidFill>
              <a:ln w="12700">
                <a:solidFill>
                  <a:srgbClr val="1E497C"/>
                </a:solidFill>
              </a:ln>
              <a:effectLst>
                <a:glow rad="38100">
                  <a:schemeClr val="accent1">
                    <a:lumMod val="75000"/>
                    <a:alpha val="41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</a:endParaRPr>
              </a:p>
            </p:txBody>
          </p:sp>
          <p:sp>
            <p:nvSpPr>
              <p:cNvPr id="27" name="标题 2"/>
              <p:cNvSpPr txBox="1"/>
              <p:nvPr/>
            </p:nvSpPr>
            <p:spPr>
              <a:xfrm>
                <a:off x="277659" y="295262"/>
                <a:ext cx="674369" cy="45791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>
                    <a:solidFill>
                      <a:schemeClr val="bg1"/>
                    </a:solidFill>
                    <a:latin typeface="思源宋体" panose="02020700000000000000" pitchFamily="18" charset="-122"/>
                    <a:ea typeface="思源宋体" panose="02020700000000000000" pitchFamily="18" charset="-122"/>
                    <a:cs typeface="+mn-ea"/>
                    <a:sym typeface="微软雅黑" panose="020B0503020204020204" pitchFamily="34" charset="-122"/>
                  </a:rPr>
                  <a:t>03</a:t>
                </a:r>
                <a:endParaRPr lang="zh-CN" altLang="en-US" sz="2400" dirty="0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  <a:cs typeface="+mn-ea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1219364" y="669024"/>
              <a:ext cx="5941060" cy="296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US" altLang="zh-CN" sz="1200" i="1" spc="130" dirty="0">
                  <a:solidFill>
                    <a:schemeClr val="accent1">
                      <a:lumMod val="7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Lorem ipsum dolor sit amet, consectetuer adipiscing elit.  </a:t>
              </a:r>
              <a:endParaRPr lang="en-US" altLang="zh-CN" sz="1200" i="1" spc="130" dirty="0">
                <a:solidFill>
                  <a:schemeClr val="accent1">
                    <a:lumMod val="7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1928648" y="126099"/>
              <a:ext cx="238815" cy="576000"/>
            </a:xfrm>
            <a:prstGeom prst="rect">
              <a:avLst/>
            </a:prstGeom>
            <a:solidFill>
              <a:srgbClr val="1E497C"/>
            </a:solidFill>
            <a:ln w="12700">
              <a:solidFill>
                <a:srgbClr val="1E497C"/>
              </a:solidFill>
            </a:ln>
            <a:effectLst>
              <a:glow rad="38100">
                <a:schemeClr val="accent1">
                  <a:lumMod val="75000"/>
                  <a:alpha val="41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思源宋体" panose="02020700000000000000" pitchFamily="18" charset="-122"/>
                <a:ea typeface="思源宋体" panose="02020700000000000000" pitchFamily="18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219364" y="295009"/>
              <a:ext cx="210566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dirty="0">
                  <a:latin typeface="思源黑体" panose="020B0500000000000000" pitchFamily="34" charset="-122"/>
                  <a:ea typeface="思源黑体" panose="020B0500000000000000" pitchFamily="34" charset="-122"/>
                </a:rPr>
                <a:t>左侧菜单权限</a:t>
              </a:r>
              <a:endParaRPr lang="zh-CN" altLang="en-US" sz="2400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543925" y="1340485"/>
            <a:ext cx="2565400" cy="372999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588135" y="1490980"/>
            <a:ext cx="5920105" cy="3517265"/>
            <a:chOff x="186270" y="1714513"/>
            <a:chExt cx="5022682" cy="3454920"/>
          </a:xfrm>
        </p:grpSpPr>
        <p:sp>
          <p:nvSpPr>
            <p:cNvPr id="6" name="TextBox 29"/>
            <p:cNvSpPr txBox="1"/>
            <p:nvPr>
              <p:custDataLst>
                <p:tags r:id="rId3"/>
              </p:custDataLst>
            </p:nvPr>
          </p:nvSpPr>
          <p:spPr>
            <a:xfrm>
              <a:off x="283782" y="1991455"/>
              <a:ext cx="4742537" cy="26945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indent="457200" algn="l">
                <a:lnSpc>
                  <a:spcPts val="2600"/>
                </a:lnSpc>
              </a:pPr>
              <a:r>
                <a:rPr lang="en-US" altLang="zh-CN" b="1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菜单权限</a:t>
              </a:r>
              <a:b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</a:b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	</a:t>
              </a:r>
              <a:endPara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  <a:p>
              <a:pPr indent="457200" algn="l">
                <a:lnSpc>
                  <a:spcPts val="2600"/>
                </a:lnSpc>
              </a:pP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+mj-ea"/>
                  <a:sym typeface="微软雅黑" panose="020B0503020204020204" pitchFamily="34" charset="-122"/>
                </a:rPr>
                <a:t>   菜单是通过登录的用户，后</a:t>
              </a: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+mj-ea"/>
                  <a:sym typeface="微软雅黑" panose="020B0503020204020204" pitchFamily="34" charset="-122"/>
                </a:rPr>
                <a:t>端</a:t>
              </a: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+mj-ea"/>
                  <a:sym typeface="微软雅黑" panose="020B0503020204020204" pitchFamily="34" charset="-122"/>
                </a:rPr>
                <a:t>返回的数据，进行使用rouer动态路径的方式进行实现，是根据登录的用户不同，超级管理员会给他们一些权限，登录的时候会拿到这个这个菜单列表，在通过ui库中的menus导航来进行循环输入。</a:t>
              </a:r>
              <a:endParaRPr lang="en-US" altLang="zh-CN" sz="16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j-ea"/>
                <a:sym typeface="微软雅黑" panose="020B0503020204020204" pitchFamily="34" charset="-122"/>
              </a:endParaRPr>
            </a:p>
          </p:txBody>
        </p:sp>
        <p:sp>
          <p:nvSpPr>
            <p:cNvPr id="7" name="矩形 6"/>
            <p:cNvSpPr/>
            <p:nvPr>
              <p:custDataLst>
                <p:tags r:id="rId4"/>
              </p:custDataLst>
            </p:nvPr>
          </p:nvSpPr>
          <p:spPr>
            <a:xfrm>
              <a:off x="186270" y="1714513"/>
              <a:ext cx="5022682" cy="3454920"/>
            </a:xfrm>
            <a:prstGeom prst="rect">
              <a:avLst/>
            </a:prstGeom>
            <a:noFill/>
            <a:ln>
              <a:solidFill>
                <a:srgbClr val="1E49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1127232" y="5949546"/>
            <a:ext cx="9877318" cy="51184"/>
          </a:xfrm>
          <a:prstGeom prst="rect">
            <a:avLst/>
          </a:prstGeom>
          <a:gradFill flip="none" rotWithShape="1">
            <a:gsLst>
              <a:gs pos="0">
                <a:srgbClr val="E6E6E6"/>
              </a:gs>
              <a:gs pos="100000">
                <a:srgbClr val="E6E6E6"/>
              </a:gs>
              <a:gs pos="53000">
                <a:srgbClr val="3379C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Sing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277659" y="126099"/>
            <a:ext cx="11889804" cy="839470"/>
            <a:chOff x="277659" y="126099"/>
            <a:chExt cx="11889804" cy="839470"/>
          </a:xfrm>
        </p:grpSpPr>
        <p:grpSp>
          <p:nvGrpSpPr>
            <p:cNvPr id="22" name="组合 21"/>
            <p:cNvGrpSpPr/>
            <p:nvPr/>
          </p:nvGrpSpPr>
          <p:grpSpPr>
            <a:xfrm>
              <a:off x="277659" y="236217"/>
              <a:ext cx="674369" cy="576000"/>
              <a:chOff x="277659" y="236217"/>
              <a:chExt cx="674369" cy="576000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326844" y="236217"/>
                <a:ext cx="576000" cy="576000"/>
              </a:xfrm>
              <a:prstGeom prst="rect">
                <a:avLst/>
              </a:prstGeom>
              <a:solidFill>
                <a:srgbClr val="1E497C"/>
              </a:solidFill>
              <a:ln w="12700">
                <a:solidFill>
                  <a:srgbClr val="1E497C"/>
                </a:solidFill>
              </a:ln>
              <a:effectLst>
                <a:glow rad="38100">
                  <a:schemeClr val="accent1">
                    <a:lumMod val="75000"/>
                    <a:alpha val="41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</a:endParaRPr>
              </a:p>
            </p:txBody>
          </p:sp>
          <p:sp>
            <p:nvSpPr>
              <p:cNvPr id="27" name="标题 2"/>
              <p:cNvSpPr txBox="1"/>
              <p:nvPr/>
            </p:nvSpPr>
            <p:spPr>
              <a:xfrm>
                <a:off x="277659" y="295262"/>
                <a:ext cx="674369" cy="45791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>
                    <a:solidFill>
                      <a:schemeClr val="bg1"/>
                    </a:solidFill>
                    <a:latin typeface="思源宋体" panose="02020700000000000000" pitchFamily="18" charset="-122"/>
                    <a:ea typeface="思源宋体" panose="02020700000000000000" pitchFamily="18" charset="-122"/>
                    <a:cs typeface="+mn-ea"/>
                    <a:sym typeface="微软雅黑" panose="020B0503020204020204" pitchFamily="34" charset="-122"/>
                  </a:rPr>
                  <a:t>03</a:t>
                </a:r>
                <a:endParaRPr lang="zh-CN" altLang="en-US" sz="2400" dirty="0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  <a:cs typeface="+mn-ea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1219364" y="669024"/>
              <a:ext cx="5941060" cy="296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US" altLang="zh-CN" sz="1200" i="1" spc="130" dirty="0">
                  <a:solidFill>
                    <a:schemeClr val="accent1">
                      <a:lumMod val="7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Lorem ipsum dolor sit amet, consectetuer adipiscing elit.  </a:t>
              </a:r>
              <a:endParaRPr lang="en-US" altLang="zh-CN" sz="1200" i="1" spc="130" dirty="0">
                <a:solidFill>
                  <a:schemeClr val="accent1">
                    <a:lumMod val="7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1928648" y="126099"/>
              <a:ext cx="238815" cy="576000"/>
            </a:xfrm>
            <a:prstGeom prst="rect">
              <a:avLst/>
            </a:prstGeom>
            <a:solidFill>
              <a:srgbClr val="1E497C"/>
            </a:solidFill>
            <a:ln w="12700">
              <a:solidFill>
                <a:srgbClr val="1E497C"/>
              </a:solidFill>
            </a:ln>
            <a:effectLst>
              <a:glow rad="38100">
                <a:schemeClr val="accent1">
                  <a:lumMod val="75000"/>
                  <a:alpha val="41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思源宋体" panose="02020700000000000000" pitchFamily="18" charset="-122"/>
                <a:ea typeface="思源宋体" panose="02020700000000000000" pitchFamily="18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219364" y="295009"/>
              <a:ext cx="258127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dirty="0">
                  <a:latin typeface="思源黑体" panose="020B0500000000000000" pitchFamily="34" charset="-122"/>
                  <a:ea typeface="思源黑体" panose="020B0500000000000000" pitchFamily="34" charset="-122"/>
                </a:rPr>
                <a:t> 用户管理模块</a:t>
              </a:r>
              <a:endParaRPr lang="zh-CN" altLang="en-US" sz="2400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87170" y="1124585"/>
            <a:ext cx="9010650" cy="24872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15415" y="3933190"/>
            <a:ext cx="9467215" cy="26600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zh-CN" altLang="en-US" sz="1400"/>
              <a:t>该功能模块就是结合使用了Element-UI的 form 表单、Card卡片、button按钮、Dialog弹窗等组件。</a:t>
            </a:r>
            <a:br>
              <a:rPr lang="zh-CN" altLang="en-US" sz="1400"/>
            </a:br>
            <a:r>
              <a:rPr lang="en-US" altLang="zh-CN" sz="1400"/>
              <a:t>            </a:t>
            </a:r>
            <a:r>
              <a:rPr lang="zh-CN" altLang="en-US" sz="1400"/>
              <a:t>根据各组件提供的属性或者方法，包括用户列表数据的获取（利用</a:t>
            </a:r>
            <a:r>
              <a:rPr lang="en-US" altLang="zh-CN" sz="1400"/>
              <a:t>axios</a:t>
            </a:r>
            <a:r>
              <a:rPr lang="zh-CN" altLang="en-US" sz="1400"/>
              <a:t>发起数据的请求）</a:t>
            </a:r>
            <a:endParaRPr lang="zh-CN" altLang="en-US" sz="1400"/>
          </a:p>
          <a:p>
            <a:pPr indent="457200"/>
            <a:br>
              <a:rPr lang="zh-CN" altLang="en-US" sz="1400"/>
            </a:br>
            <a:r>
              <a:rPr lang="zh-CN" altLang="en-US" sz="1400"/>
              <a:t>分页显示</a:t>
            </a:r>
            <a:endParaRPr lang="zh-CN" altLang="en-US" sz="1400"/>
          </a:p>
          <a:p>
            <a:pPr indent="457200"/>
            <a:r>
              <a:rPr lang="zh-CN" altLang="en-US" sz="1400"/>
              <a:t>分页显示实际上有三种思路：</a:t>
            </a:r>
            <a:endParaRPr lang="zh-CN" altLang="en-US" sz="1400"/>
          </a:p>
          <a:p>
            <a:pPr indent="457200"/>
            <a:r>
              <a:rPr lang="en-US" altLang="zh-CN" sz="1400"/>
              <a:t>1</a:t>
            </a:r>
            <a:r>
              <a:rPr lang="zh-CN" altLang="en-US" sz="1400"/>
              <a:t>、是后端把所有查询结果都发到前端，然后由前端进行分页显示处理；</a:t>
            </a:r>
            <a:endParaRPr lang="zh-CN" altLang="en-US" sz="1400"/>
          </a:p>
          <a:p>
            <a:pPr indent="457200"/>
            <a:r>
              <a:rPr lang="en-US" altLang="zh-CN" sz="1400"/>
              <a:t>2</a:t>
            </a:r>
            <a:r>
              <a:rPr lang="zh-CN" altLang="en-US" sz="1400"/>
              <a:t>、是后端查询后由后端出来分页，把其分好再发到前端</a:t>
            </a:r>
            <a:endParaRPr lang="zh-CN" altLang="en-US" sz="1400"/>
          </a:p>
          <a:p>
            <a:pPr indent="457200"/>
            <a:r>
              <a:rPr lang="en-US" altLang="zh-CN" sz="1400"/>
              <a:t>3</a:t>
            </a:r>
            <a:r>
              <a:rPr lang="zh-CN" altLang="en-US" sz="1400"/>
              <a:t>、是我需要时再查，每次点击上一页下一页时发送一个请求，请求包含分页的信息，由后端返回该分页的结果</a:t>
            </a:r>
            <a:endParaRPr lang="zh-CN" altLang="en-US" sz="1400"/>
          </a:p>
          <a:p>
            <a:pPr indent="457200"/>
            <a:endParaRPr lang="zh-CN" altLang="en-US" sz="1400"/>
          </a:p>
          <a:p>
            <a:pPr indent="457200"/>
            <a:r>
              <a:rPr lang="zh-CN" altLang="en-US" sz="1400"/>
              <a:t>这里我们用的就是第三种方法，前端接收的数据量小，反应快，用户体验好。每次点击分页发送请求传给后端查询并接受返回数据</a:t>
            </a:r>
            <a:r>
              <a:rPr lang="zh-CN" altLang="en-US" sz="1600"/>
              <a:t>。</a:t>
            </a:r>
            <a:endParaRPr lang="zh-CN" altLang="en-US" sz="1600"/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1127232" y="3770861"/>
            <a:ext cx="9877318" cy="51184"/>
          </a:xfrm>
          <a:prstGeom prst="rect">
            <a:avLst/>
          </a:prstGeom>
          <a:gradFill flip="none" rotWithShape="1">
            <a:gsLst>
              <a:gs pos="0">
                <a:srgbClr val="E6E6E6"/>
              </a:gs>
              <a:gs pos="100000">
                <a:srgbClr val="E6E6E6"/>
              </a:gs>
              <a:gs pos="53000">
                <a:srgbClr val="3379C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Sing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277659" y="126099"/>
            <a:ext cx="11889804" cy="839470"/>
            <a:chOff x="277659" y="126099"/>
            <a:chExt cx="11889804" cy="839470"/>
          </a:xfrm>
        </p:grpSpPr>
        <p:grpSp>
          <p:nvGrpSpPr>
            <p:cNvPr id="22" name="组合 21"/>
            <p:cNvGrpSpPr/>
            <p:nvPr/>
          </p:nvGrpSpPr>
          <p:grpSpPr>
            <a:xfrm>
              <a:off x="277659" y="236217"/>
              <a:ext cx="674369" cy="576000"/>
              <a:chOff x="277659" y="236217"/>
              <a:chExt cx="674369" cy="576000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326844" y="236217"/>
                <a:ext cx="576000" cy="576000"/>
              </a:xfrm>
              <a:prstGeom prst="rect">
                <a:avLst/>
              </a:prstGeom>
              <a:solidFill>
                <a:srgbClr val="1E497C"/>
              </a:solidFill>
              <a:ln w="12700">
                <a:solidFill>
                  <a:srgbClr val="1E497C"/>
                </a:solidFill>
              </a:ln>
              <a:effectLst>
                <a:glow rad="38100">
                  <a:schemeClr val="accent1">
                    <a:lumMod val="75000"/>
                    <a:alpha val="41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</a:endParaRPr>
              </a:p>
            </p:txBody>
          </p:sp>
          <p:sp>
            <p:nvSpPr>
              <p:cNvPr id="27" name="标题 2"/>
              <p:cNvSpPr txBox="1"/>
              <p:nvPr/>
            </p:nvSpPr>
            <p:spPr>
              <a:xfrm>
                <a:off x="277659" y="295262"/>
                <a:ext cx="674369" cy="45791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>
                    <a:solidFill>
                      <a:schemeClr val="bg1"/>
                    </a:solidFill>
                    <a:latin typeface="思源宋体" panose="02020700000000000000" pitchFamily="18" charset="-122"/>
                    <a:ea typeface="思源宋体" panose="02020700000000000000" pitchFamily="18" charset="-122"/>
                    <a:cs typeface="+mn-ea"/>
                    <a:sym typeface="微软雅黑" panose="020B0503020204020204" pitchFamily="34" charset="-122"/>
                  </a:rPr>
                  <a:t>03</a:t>
                </a:r>
                <a:endParaRPr lang="zh-CN" altLang="en-US" sz="2400" dirty="0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  <a:cs typeface="+mn-ea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1219364" y="669024"/>
              <a:ext cx="5941060" cy="296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US" altLang="zh-CN" sz="1200" i="1" spc="130" dirty="0">
                  <a:solidFill>
                    <a:schemeClr val="accent1">
                      <a:lumMod val="7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Lorem ipsum dolor sit amet, consectetuer adipiscing elit.  </a:t>
              </a:r>
              <a:endParaRPr lang="en-US" altLang="zh-CN" sz="1200" i="1" spc="130" dirty="0">
                <a:solidFill>
                  <a:schemeClr val="accent1">
                    <a:lumMod val="7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1928648" y="126099"/>
              <a:ext cx="238815" cy="576000"/>
            </a:xfrm>
            <a:prstGeom prst="rect">
              <a:avLst/>
            </a:prstGeom>
            <a:solidFill>
              <a:srgbClr val="1E497C"/>
            </a:solidFill>
            <a:ln w="12700">
              <a:solidFill>
                <a:srgbClr val="1E497C"/>
              </a:solidFill>
            </a:ln>
            <a:effectLst>
              <a:glow rad="38100">
                <a:schemeClr val="accent1">
                  <a:lumMod val="75000"/>
                  <a:alpha val="41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思源宋体" panose="02020700000000000000" pitchFamily="18" charset="-122"/>
                <a:ea typeface="思源宋体" panose="02020700000000000000" pitchFamily="18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219364" y="295009"/>
              <a:ext cx="258127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dirty="0">
                  <a:latin typeface="思源黑体" panose="020B0500000000000000" pitchFamily="34" charset="-122"/>
                  <a:ea typeface="思源黑体" panose="020B0500000000000000" pitchFamily="34" charset="-122"/>
                </a:rPr>
                <a:t>权限管理模块</a:t>
              </a:r>
              <a:endParaRPr lang="zh-CN" altLang="en-US" sz="2400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902970" y="1916430"/>
            <a:ext cx="5718810" cy="33445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000" b="1"/>
              <a:t>权限管理</a:t>
            </a:r>
            <a:br>
              <a:rPr lang="zh-CN" altLang="en-US" b="1"/>
            </a:br>
            <a:endParaRPr lang="zh-CN" altLang="en-US" b="1"/>
          </a:p>
          <a:p>
            <a:pPr indent="457200"/>
            <a:r>
              <a:rPr lang="zh-CN" altLang="en-US" sz="1600"/>
              <a:t>通过权限管理模块控制不同的用户可以进行哪些操作，具体可以通过角色的方式进行控制，即每个用户分配一个特定的角色，角色包括不同的功能权限。</a:t>
            </a:r>
            <a:br>
              <a:rPr lang="zh-CN" altLang="en-US" sz="1600"/>
            </a:br>
            <a:r>
              <a:rPr lang="en-US" altLang="zh-CN" sz="2400" b="1"/>
              <a:t>·</a:t>
            </a:r>
            <a:r>
              <a:rPr lang="en-US" altLang="zh-CN" sz="1600" b="1">
                <a:latin typeface="宋体" panose="02010600030101010101" pitchFamily="2" charset="-122"/>
                <a:ea typeface="宋体" panose="02010600030101010101" pitchFamily="2" charset="-122"/>
              </a:rPr>
              <a:t>角色列表</a:t>
            </a:r>
            <a:endParaRPr lang="en-US" altLang="zh-CN" sz="1600" b="1"/>
          </a:p>
          <a:p>
            <a:pPr indent="457200"/>
            <a:r>
              <a:rPr lang="en-US" altLang="zh-CN" sz="1600"/>
              <a:t>这里的每一项权限可以通过表格的展开列进行展示及修改，也可以通过树形控件进行渲染</a:t>
            </a:r>
            <a:r>
              <a:rPr lang="zh-CN" altLang="en-US" sz="1600"/>
              <a:t>。系统中角色列表。可以新增、编辑、删除、为角色分配权限。</a:t>
            </a:r>
            <a:br>
              <a:rPr lang="zh-CN" altLang="en-US" sz="1600"/>
            </a:br>
            <a:r>
              <a:rPr lang="en-US" altLang="zh-CN" sz="2800" b="1"/>
              <a:t>·</a:t>
            </a:r>
            <a:r>
              <a:rPr lang="zh-CN" altLang="en-US" sz="1600" b="1"/>
              <a:t>权限列表</a:t>
            </a:r>
            <a:endParaRPr lang="zh-CN" altLang="en-US" sz="1600"/>
          </a:p>
          <a:p>
            <a:pPr indent="457200"/>
            <a:r>
              <a:rPr lang="zh-CN" altLang="en-US" sz="1600"/>
              <a:t>当前系统可以操作的权限。</a:t>
            </a:r>
            <a:endParaRPr lang="zh-CN" altLang="en-US" sz="1600"/>
          </a:p>
        </p:txBody>
      </p:sp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6743700" y="1628775"/>
            <a:ext cx="4999990" cy="31692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Sing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277659" y="126099"/>
            <a:ext cx="11889804" cy="839470"/>
            <a:chOff x="277659" y="126099"/>
            <a:chExt cx="11889804" cy="839470"/>
          </a:xfrm>
        </p:grpSpPr>
        <p:grpSp>
          <p:nvGrpSpPr>
            <p:cNvPr id="22" name="组合 21"/>
            <p:cNvGrpSpPr/>
            <p:nvPr/>
          </p:nvGrpSpPr>
          <p:grpSpPr>
            <a:xfrm>
              <a:off x="277659" y="236217"/>
              <a:ext cx="674369" cy="576000"/>
              <a:chOff x="277659" y="236217"/>
              <a:chExt cx="674369" cy="576000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326844" y="236217"/>
                <a:ext cx="576000" cy="576000"/>
              </a:xfrm>
              <a:prstGeom prst="rect">
                <a:avLst/>
              </a:prstGeom>
              <a:solidFill>
                <a:srgbClr val="1E497C"/>
              </a:solidFill>
              <a:ln w="12700">
                <a:solidFill>
                  <a:srgbClr val="1E497C"/>
                </a:solidFill>
              </a:ln>
              <a:effectLst>
                <a:glow rad="38100">
                  <a:schemeClr val="accent1">
                    <a:lumMod val="75000"/>
                    <a:alpha val="41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</a:endParaRPr>
              </a:p>
            </p:txBody>
          </p:sp>
          <p:sp>
            <p:nvSpPr>
              <p:cNvPr id="27" name="标题 2"/>
              <p:cNvSpPr txBox="1"/>
              <p:nvPr/>
            </p:nvSpPr>
            <p:spPr>
              <a:xfrm>
                <a:off x="277659" y="295262"/>
                <a:ext cx="674369" cy="45791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>
                    <a:solidFill>
                      <a:schemeClr val="bg1"/>
                    </a:solidFill>
                    <a:latin typeface="思源宋体" panose="02020700000000000000" pitchFamily="18" charset="-122"/>
                    <a:ea typeface="思源宋体" panose="02020700000000000000" pitchFamily="18" charset="-122"/>
                    <a:cs typeface="+mn-ea"/>
                    <a:sym typeface="微软雅黑" panose="020B0503020204020204" pitchFamily="34" charset="-122"/>
                  </a:rPr>
                  <a:t>03</a:t>
                </a:r>
                <a:endParaRPr lang="zh-CN" altLang="en-US" sz="2400" dirty="0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  <a:cs typeface="+mn-ea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1219364" y="669024"/>
              <a:ext cx="5941060" cy="296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US" altLang="zh-CN" sz="1200" i="1" spc="130" dirty="0">
                  <a:solidFill>
                    <a:schemeClr val="accent1">
                      <a:lumMod val="7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Lorem ipsum dolor sit amet, consectetuer adipiscing elit.  </a:t>
              </a:r>
              <a:endParaRPr lang="en-US" altLang="zh-CN" sz="1200" i="1" spc="130" dirty="0">
                <a:solidFill>
                  <a:schemeClr val="accent1">
                    <a:lumMod val="7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1928648" y="126099"/>
              <a:ext cx="238815" cy="576000"/>
            </a:xfrm>
            <a:prstGeom prst="rect">
              <a:avLst/>
            </a:prstGeom>
            <a:solidFill>
              <a:srgbClr val="1E497C"/>
            </a:solidFill>
            <a:ln w="12700">
              <a:solidFill>
                <a:srgbClr val="1E497C"/>
              </a:solidFill>
            </a:ln>
            <a:effectLst>
              <a:glow rad="38100">
                <a:schemeClr val="accent1">
                  <a:lumMod val="75000"/>
                  <a:alpha val="41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思源宋体" panose="02020700000000000000" pitchFamily="18" charset="-122"/>
                <a:ea typeface="思源宋体" panose="02020700000000000000" pitchFamily="18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219364" y="295009"/>
              <a:ext cx="258127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dirty="0">
                  <a:latin typeface="思源黑体" panose="020B0500000000000000" pitchFamily="34" charset="-122"/>
                  <a:ea typeface="思源黑体" panose="020B0500000000000000" pitchFamily="34" charset="-122"/>
                </a:rPr>
                <a:t>商品管理模块</a:t>
              </a:r>
              <a:endParaRPr lang="zh-CN" altLang="en-US" sz="2400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951865" y="1484630"/>
            <a:ext cx="6096000" cy="3261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/>
              <a:t>商品管理</a:t>
            </a:r>
            <a:endParaRPr lang="zh-CN" altLang="en-US" sz="2000" b="1"/>
          </a:p>
          <a:p>
            <a:endParaRPr lang="zh-CN" altLang="en-US" sz="2000" b="1"/>
          </a:p>
          <a:p>
            <a:r>
              <a:rPr lang="en-US" altLang="zh-CN" sz="1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</a:t>
            </a:r>
            <a:r>
              <a:rPr lang="zh-CN" altLang="en-US" sz="1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商品列表</a:t>
            </a:r>
            <a:endParaRPr lang="zh-CN" altLang="en-US" sz="16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/>
            <a:r>
              <a:rPr lang="zh-CN" altLang="en-US" sz="1600"/>
              <a:t>所有商品的列表。可以添加、编辑、删除商品。</a:t>
            </a:r>
            <a:endParaRPr lang="zh-CN" altLang="en-US" sz="1600"/>
          </a:p>
          <a:p>
            <a:endParaRPr lang="zh-CN" altLang="en-US"/>
          </a:p>
          <a:p>
            <a:r>
              <a:rPr lang="en-US" altLang="zh-CN" sz="1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</a:t>
            </a:r>
            <a:r>
              <a:rPr lang="zh-CN" altLang="en-US" sz="1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分类参数</a:t>
            </a:r>
            <a:endParaRPr lang="zh-CN" altLang="en-US" sz="16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/>
            <a:r>
              <a:rPr lang="zh-CN" altLang="en-US" sz="1600"/>
              <a:t>展示或者设置某款商品的参数，如尺寸、板式、颜色等。</a:t>
            </a:r>
            <a:endParaRPr lang="zh-CN" altLang="en-US" sz="1600"/>
          </a:p>
          <a:p>
            <a:endParaRPr lang="zh-CN" altLang="en-US"/>
          </a:p>
          <a:p>
            <a:r>
              <a:rPr lang="en-US" altLang="zh-CN" sz="1600" b="1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1600" b="1">
                <a:latin typeface="宋体" panose="02010600030101010101" pitchFamily="2" charset="-122"/>
                <a:ea typeface="宋体" panose="02010600030101010101" pitchFamily="2" charset="-122"/>
              </a:rPr>
              <a:t>商品分类</a:t>
            </a:r>
            <a:endParaRPr lang="zh-CN" altLang="en-US" sz="16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457200"/>
            <a:r>
              <a:rPr lang="zh-CN" altLang="en-US" sz="1600"/>
              <a:t>商品分类用于在购物时，快速找到需要购买的商品，进行直观显示</a:t>
            </a:r>
            <a:r>
              <a:rPr lang="zh-CN" altLang="en-US"/>
              <a:t>。</a:t>
            </a:r>
            <a:endParaRPr lang="zh-CN" altLang="en-US"/>
          </a:p>
          <a:p>
            <a:endParaRPr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03745" y="1196340"/>
            <a:ext cx="4710430" cy="24307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11225" y="4809490"/>
            <a:ext cx="5988685" cy="16878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032625" y="4076700"/>
            <a:ext cx="5115560" cy="1777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Sing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277659" y="126099"/>
            <a:ext cx="11889804" cy="839470"/>
            <a:chOff x="277659" y="126099"/>
            <a:chExt cx="11889804" cy="839470"/>
          </a:xfrm>
        </p:grpSpPr>
        <p:grpSp>
          <p:nvGrpSpPr>
            <p:cNvPr id="22" name="组合 21"/>
            <p:cNvGrpSpPr/>
            <p:nvPr/>
          </p:nvGrpSpPr>
          <p:grpSpPr>
            <a:xfrm>
              <a:off x="277659" y="236217"/>
              <a:ext cx="674369" cy="576000"/>
              <a:chOff x="277659" y="236217"/>
              <a:chExt cx="674369" cy="576000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326844" y="236217"/>
                <a:ext cx="576000" cy="576000"/>
              </a:xfrm>
              <a:prstGeom prst="rect">
                <a:avLst/>
              </a:prstGeom>
              <a:solidFill>
                <a:srgbClr val="1E497C"/>
              </a:solidFill>
              <a:ln w="12700">
                <a:solidFill>
                  <a:srgbClr val="1E497C"/>
                </a:solidFill>
              </a:ln>
              <a:effectLst>
                <a:glow rad="38100">
                  <a:schemeClr val="accent1">
                    <a:lumMod val="75000"/>
                    <a:alpha val="41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</a:endParaRPr>
              </a:p>
            </p:txBody>
          </p:sp>
          <p:sp>
            <p:nvSpPr>
              <p:cNvPr id="27" name="标题 2"/>
              <p:cNvSpPr txBox="1"/>
              <p:nvPr/>
            </p:nvSpPr>
            <p:spPr>
              <a:xfrm>
                <a:off x="277659" y="295262"/>
                <a:ext cx="674369" cy="45791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>
                    <a:solidFill>
                      <a:schemeClr val="bg1"/>
                    </a:solidFill>
                    <a:latin typeface="思源宋体" panose="02020700000000000000" pitchFamily="18" charset="-122"/>
                    <a:ea typeface="思源宋体" panose="02020700000000000000" pitchFamily="18" charset="-122"/>
                    <a:cs typeface="+mn-ea"/>
                    <a:sym typeface="微软雅黑" panose="020B0503020204020204" pitchFamily="34" charset="-122"/>
                  </a:rPr>
                  <a:t>03</a:t>
                </a:r>
                <a:endParaRPr lang="zh-CN" altLang="en-US" sz="2400" dirty="0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  <a:cs typeface="+mn-ea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1219364" y="669024"/>
              <a:ext cx="5941060" cy="296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US" altLang="zh-CN" sz="1200" i="1" spc="130" dirty="0">
                  <a:solidFill>
                    <a:schemeClr val="accent1">
                      <a:lumMod val="7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Lorem ipsum dolor sit amet, consectetuer adipiscing elit.  </a:t>
              </a:r>
              <a:endParaRPr lang="en-US" altLang="zh-CN" sz="1200" i="1" spc="130" dirty="0">
                <a:solidFill>
                  <a:schemeClr val="accent1">
                    <a:lumMod val="7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1928648" y="126099"/>
              <a:ext cx="238815" cy="576000"/>
            </a:xfrm>
            <a:prstGeom prst="rect">
              <a:avLst/>
            </a:prstGeom>
            <a:solidFill>
              <a:srgbClr val="1E497C"/>
            </a:solidFill>
            <a:ln w="12700">
              <a:solidFill>
                <a:srgbClr val="1E497C"/>
              </a:solidFill>
            </a:ln>
            <a:effectLst>
              <a:glow rad="38100">
                <a:schemeClr val="accent1">
                  <a:lumMod val="75000"/>
                  <a:alpha val="41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思源宋体" panose="02020700000000000000" pitchFamily="18" charset="-122"/>
                <a:ea typeface="思源宋体" panose="02020700000000000000" pitchFamily="18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219364" y="295009"/>
              <a:ext cx="258127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dirty="0">
                  <a:latin typeface="思源黑体" panose="020B0500000000000000" pitchFamily="34" charset="-122"/>
                  <a:ea typeface="思源黑体" panose="020B0500000000000000" pitchFamily="34" charset="-122"/>
                </a:rPr>
                <a:t>订单管理模块</a:t>
              </a:r>
              <a:endParaRPr lang="zh-CN" altLang="en-US" sz="2400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0580" y="1196340"/>
            <a:ext cx="10530840" cy="38354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15415" y="5156835"/>
            <a:ext cx="8881745" cy="12788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b="1"/>
              <a:t>订单管理</a:t>
            </a:r>
            <a:br>
              <a:rPr lang="zh-CN" altLang="en-US" b="1"/>
            </a:br>
            <a:endParaRPr lang="zh-CN" altLang="en-US" b="1"/>
          </a:p>
          <a:p>
            <a:pPr indent="457200"/>
            <a:r>
              <a:rPr lang="zh-CN" altLang="en-US" sz="1600"/>
              <a:t>存在当前系统中的所有订单。可以对订单进行编辑，同时也可看见不同订单的不同物流信息，已付款和未付款等。</a:t>
            </a:r>
            <a:endParaRPr lang="zh-CN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Sing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277659" y="126099"/>
            <a:ext cx="11889804" cy="839470"/>
            <a:chOff x="277659" y="126099"/>
            <a:chExt cx="11889804" cy="839470"/>
          </a:xfrm>
        </p:grpSpPr>
        <p:grpSp>
          <p:nvGrpSpPr>
            <p:cNvPr id="22" name="组合 21"/>
            <p:cNvGrpSpPr/>
            <p:nvPr/>
          </p:nvGrpSpPr>
          <p:grpSpPr>
            <a:xfrm>
              <a:off x="277659" y="236217"/>
              <a:ext cx="674369" cy="576000"/>
              <a:chOff x="277659" y="236217"/>
              <a:chExt cx="674369" cy="576000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326844" y="236217"/>
                <a:ext cx="576000" cy="576000"/>
              </a:xfrm>
              <a:prstGeom prst="rect">
                <a:avLst/>
              </a:prstGeom>
              <a:solidFill>
                <a:srgbClr val="1E497C"/>
              </a:solidFill>
              <a:ln w="12700">
                <a:solidFill>
                  <a:srgbClr val="1E497C"/>
                </a:solidFill>
              </a:ln>
              <a:effectLst>
                <a:glow rad="38100">
                  <a:schemeClr val="accent1">
                    <a:lumMod val="75000"/>
                    <a:alpha val="41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</a:endParaRPr>
              </a:p>
            </p:txBody>
          </p:sp>
          <p:sp>
            <p:nvSpPr>
              <p:cNvPr id="27" name="标题 2"/>
              <p:cNvSpPr txBox="1"/>
              <p:nvPr/>
            </p:nvSpPr>
            <p:spPr>
              <a:xfrm>
                <a:off x="277659" y="295262"/>
                <a:ext cx="674369" cy="45791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>
                    <a:solidFill>
                      <a:schemeClr val="bg1"/>
                    </a:solidFill>
                    <a:latin typeface="思源宋体" panose="02020700000000000000" pitchFamily="18" charset="-122"/>
                    <a:ea typeface="思源宋体" panose="02020700000000000000" pitchFamily="18" charset="-122"/>
                    <a:cs typeface="+mn-ea"/>
                    <a:sym typeface="微软雅黑" panose="020B0503020204020204" pitchFamily="34" charset="-122"/>
                  </a:rPr>
                  <a:t>03</a:t>
                </a:r>
                <a:endParaRPr lang="zh-CN" altLang="en-US" sz="2400" dirty="0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  <a:cs typeface="+mn-ea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1219364" y="669024"/>
              <a:ext cx="5941060" cy="296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US" altLang="zh-CN" sz="1200" i="1" spc="130" dirty="0">
                  <a:solidFill>
                    <a:schemeClr val="accent1">
                      <a:lumMod val="7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Lorem ipsum dolor sit amet, consectetuer adipiscing elit.  </a:t>
              </a:r>
              <a:endParaRPr lang="en-US" altLang="zh-CN" sz="1200" i="1" spc="130" dirty="0">
                <a:solidFill>
                  <a:schemeClr val="accent1">
                    <a:lumMod val="7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1928648" y="126099"/>
              <a:ext cx="238815" cy="576000"/>
            </a:xfrm>
            <a:prstGeom prst="rect">
              <a:avLst/>
            </a:prstGeom>
            <a:solidFill>
              <a:srgbClr val="1E497C"/>
            </a:solidFill>
            <a:ln w="12700">
              <a:solidFill>
                <a:srgbClr val="1E497C"/>
              </a:solidFill>
            </a:ln>
            <a:effectLst>
              <a:glow rad="38100">
                <a:schemeClr val="accent1">
                  <a:lumMod val="75000"/>
                  <a:alpha val="41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思源宋体" panose="02020700000000000000" pitchFamily="18" charset="-122"/>
                <a:ea typeface="思源宋体" panose="02020700000000000000" pitchFamily="18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219364" y="295009"/>
              <a:ext cx="258127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dirty="0">
                  <a:latin typeface="思源黑体" panose="020B0500000000000000" pitchFamily="34" charset="-122"/>
                  <a:ea typeface="思源黑体" panose="020B0500000000000000" pitchFamily="34" charset="-122"/>
                </a:rPr>
                <a:t>数据统计模块</a:t>
              </a:r>
              <a:endParaRPr lang="zh-CN" altLang="en-US" sz="2400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5280" y="2060575"/>
            <a:ext cx="11666220" cy="41890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71270" y="1268730"/>
            <a:ext cx="1543685" cy="4165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b="1"/>
              <a:t>数据报表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Sing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277659" y="126099"/>
            <a:ext cx="11889804" cy="839470"/>
            <a:chOff x="277659" y="126099"/>
            <a:chExt cx="11889804" cy="839470"/>
          </a:xfrm>
        </p:grpSpPr>
        <p:grpSp>
          <p:nvGrpSpPr>
            <p:cNvPr id="22" name="组合 21"/>
            <p:cNvGrpSpPr/>
            <p:nvPr/>
          </p:nvGrpSpPr>
          <p:grpSpPr>
            <a:xfrm>
              <a:off x="277659" y="236217"/>
              <a:ext cx="674369" cy="576000"/>
              <a:chOff x="277659" y="236217"/>
              <a:chExt cx="674369" cy="576000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326844" y="236217"/>
                <a:ext cx="576000" cy="576000"/>
              </a:xfrm>
              <a:prstGeom prst="rect">
                <a:avLst/>
              </a:prstGeom>
              <a:solidFill>
                <a:srgbClr val="1E497C"/>
              </a:solidFill>
              <a:ln w="12700">
                <a:solidFill>
                  <a:srgbClr val="1E497C"/>
                </a:solidFill>
              </a:ln>
              <a:effectLst>
                <a:glow rad="38100">
                  <a:schemeClr val="accent1">
                    <a:lumMod val="75000"/>
                    <a:alpha val="41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</a:endParaRPr>
              </a:p>
            </p:txBody>
          </p:sp>
          <p:sp>
            <p:nvSpPr>
              <p:cNvPr id="27" name="标题 2"/>
              <p:cNvSpPr txBox="1"/>
              <p:nvPr/>
            </p:nvSpPr>
            <p:spPr>
              <a:xfrm>
                <a:off x="277659" y="295262"/>
                <a:ext cx="674369" cy="45791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>
                    <a:solidFill>
                      <a:schemeClr val="bg1"/>
                    </a:solidFill>
                    <a:latin typeface="思源宋体" panose="02020700000000000000" pitchFamily="18" charset="-122"/>
                    <a:ea typeface="思源宋体" panose="02020700000000000000" pitchFamily="18" charset="-122"/>
                    <a:cs typeface="+mn-ea"/>
                    <a:sym typeface="微软雅黑" panose="020B0503020204020204" pitchFamily="34" charset="-122"/>
                  </a:rPr>
                  <a:t>03</a:t>
                </a:r>
                <a:endParaRPr lang="zh-CN" altLang="en-US" sz="2400" dirty="0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  <a:cs typeface="+mn-ea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1219364" y="669024"/>
              <a:ext cx="5941060" cy="296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US" altLang="zh-CN" sz="1200" i="1" spc="130" dirty="0">
                  <a:solidFill>
                    <a:schemeClr val="accent1">
                      <a:lumMod val="7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Lorem ipsum dolor sit amet, consectetuer adipiscing elit.  </a:t>
              </a:r>
              <a:endParaRPr lang="en-US" altLang="zh-CN" sz="1200" i="1" spc="130" dirty="0">
                <a:solidFill>
                  <a:schemeClr val="accent1">
                    <a:lumMod val="7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1928648" y="126099"/>
              <a:ext cx="238815" cy="576000"/>
            </a:xfrm>
            <a:prstGeom prst="rect">
              <a:avLst/>
            </a:prstGeom>
            <a:solidFill>
              <a:srgbClr val="1E497C"/>
            </a:solidFill>
            <a:ln w="12700">
              <a:solidFill>
                <a:srgbClr val="1E497C"/>
              </a:solidFill>
            </a:ln>
            <a:effectLst>
              <a:glow rad="38100">
                <a:schemeClr val="accent1">
                  <a:lumMod val="75000"/>
                  <a:alpha val="41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思源宋体" panose="02020700000000000000" pitchFamily="18" charset="-122"/>
                <a:ea typeface="思源宋体" panose="02020700000000000000" pitchFamily="18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219364" y="295009"/>
              <a:ext cx="258127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dirty="0">
                  <a:latin typeface="思源黑体" panose="020B0500000000000000" pitchFamily="34" charset="-122"/>
                  <a:ea typeface="思源黑体" panose="020B0500000000000000" pitchFamily="34" charset="-122"/>
                </a:rPr>
                <a:t> 项目模块示例图</a:t>
              </a:r>
              <a:endParaRPr lang="zh-CN" altLang="en-US" sz="2400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1071880" y="1196340"/>
            <a:ext cx="9798685" cy="48101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Sing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58" b="7779"/>
          <a:stretch>
            <a:fillRect/>
          </a:stretch>
        </p:blipFill>
        <p:spPr>
          <a:xfrm>
            <a:off x="0" y="980728"/>
            <a:ext cx="12216680" cy="491321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003885" y="980728"/>
            <a:ext cx="8184230" cy="4913216"/>
          </a:xfrm>
          <a:prstGeom prst="rect">
            <a:avLst/>
          </a:prstGeom>
          <a:solidFill>
            <a:srgbClr val="1E497C">
              <a:alpha val="8862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 flipH="1" flipV="1">
            <a:off x="2260096" y="1156816"/>
            <a:ext cx="3706706" cy="1152000"/>
            <a:chOff x="7978775" y="5196627"/>
            <a:chExt cx="3706706" cy="115200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7978775" y="6319520"/>
              <a:ext cx="3705860" cy="0"/>
            </a:xfrm>
            <a:prstGeom prst="line">
              <a:avLst/>
            </a:prstGeom>
            <a:ln w="603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11685481" y="5196627"/>
              <a:ext cx="0" cy="1152000"/>
            </a:xfrm>
            <a:prstGeom prst="line">
              <a:avLst/>
            </a:prstGeom>
            <a:ln w="603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6290068" y="3820984"/>
            <a:ext cx="3705860" cy="1830066"/>
            <a:chOff x="8062497" y="4518561"/>
            <a:chExt cx="3705860" cy="183006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8062497" y="6348627"/>
              <a:ext cx="3705860" cy="0"/>
            </a:xfrm>
            <a:prstGeom prst="line">
              <a:avLst/>
            </a:prstGeom>
            <a:ln w="603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11734905" y="4518561"/>
              <a:ext cx="0" cy="1800000"/>
            </a:xfrm>
            <a:prstGeom prst="line">
              <a:avLst/>
            </a:prstGeom>
            <a:ln w="603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2507938" y="1733136"/>
            <a:ext cx="7226857" cy="3456000"/>
            <a:chOff x="2100010" y="1540793"/>
            <a:chExt cx="8208000" cy="3456000"/>
          </a:xfrm>
        </p:grpSpPr>
        <p:sp>
          <p:nvSpPr>
            <p:cNvPr id="46" name="矩形 45"/>
            <p:cNvSpPr/>
            <p:nvPr/>
          </p:nvSpPr>
          <p:spPr>
            <a:xfrm>
              <a:off x="2207567" y="1646960"/>
              <a:ext cx="7992887" cy="3222175"/>
            </a:xfrm>
            <a:prstGeom prst="rect">
              <a:avLst/>
            </a:prstGeom>
            <a:solidFill>
              <a:schemeClr val="bg1">
                <a:alpha val="93000"/>
              </a:schemeClr>
            </a:solidFill>
            <a:ln w="12700">
              <a:solidFill>
                <a:schemeClr val="bg1"/>
              </a:solidFill>
            </a:ln>
            <a:effectLst>
              <a:glow rad="101600">
                <a:schemeClr val="accent1">
                  <a:lumMod val="75000"/>
                  <a:alpha val="4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2100010" y="1540793"/>
              <a:ext cx="8208000" cy="3456000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  <a:effectLst>
              <a:glow rad="101600">
                <a:schemeClr val="accent1">
                  <a:lumMod val="75000"/>
                  <a:alpha val="4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53" name="AutoShape 51"/>
          <p:cNvSpPr>
            <a:spLocks noChangeArrowheads="1"/>
          </p:cNvSpPr>
          <p:nvPr/>
        </p:nvSpPr>
        <p:spPr bwMode="gray">
          <a:xfrm>
            <a:off x="4439920" y="3006725"/>
            <a:ext cx="4330065" cy="908685"/>
          </a:xfrm>
          <a:prstGeom prst="roundRect">
            <a:avLst>
              <a:gd name="adj" fmla="val 0"/>
            </a:avLst>
          </a:prstGeom>
          <a:noFill/>
          <a:ln w="28575" algn="ctr">
            <a:noFill/>
            <a:rou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>
              <a:lnSpc>
                <a:spcPct val="90000"/>
              </a:lnSpc>
              <a:buClr>
                <a:schemeClr val="bg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zh-CN" altLang="en-US" sz="5500" b="1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核心技术栈</a:t>
            </a:r>
            <a:endParaRPr lang="zh-CN" altLang="en-US" sz="5500" b="1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927272" y="2276181"/>
            <a:ext cx="1016380" cy="1182431"/>
            <a:chOff x="2701946" y="2702230"/>
            <a:chExt cx="1016380" cy="1182431"/>
          </a:xfrm>
        </p:grpSpPr>
        <p:sp>
          <p:nvSpPr>
            <p:cNvPr id="54" name="矩形 53"/>
            <p:cNvSpPr/>
            <p:nvPr/>
          </p:nvSpPr>
          <p:spPr>
            <a:xfrm>
              <a:off x="2701946" y="2899777"/>
              <a:ext cx="1016380" cy="9848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6000" b="1" dirty="0">
                  <a:solidFill>
                    <a:srgbClr val="1E4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04</a:t>
              </a:r>
              <a:endParaRPr lang="zh-CN" altLang="en-US" sz="6000" b="1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2860225" y="2702230"/>
              <a:ext cx="699822" cy="3676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200" b="1" dirty="0">
                  <a:solidFill>
                    <a:srgbClr val="1E4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Part</a:t>
              </a:r>
              <a:endParaRPr lang="zh-CN" altLang="en-US" sz="2200" b="1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Single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grpId="0" nodeType="withEffect" p14:presetBounceEnd="21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1000">
                                          <p:cBhvr additive="base">
                                            <p:cTn id="2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1000">
                                          <p:cBhvr additive="base">
                                            <p:cTn id="2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3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3" grpId="0" bldLvl="0" animBg="1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77659" y="126099"/>
            <a:ext cx="11889804" cy="839470"/>
            <a:chOff x="277659" y="126099"/>
            <a:chExt cx="11889804" cy="839470"/>
          </a:xfrm>
        </p:grpSpPr>
        <p:grpSp>
          <p:nvGrpSpPr>
            <p:cNvPr id="15" name="组合 14"/>
            <p:cNvGrpSpPr/>
            <p:nvPr/>
          </p:nvGrpSpPr>
          <p:grpSpPr>
            <a:xfrm>
              <a:off x="277659" y="236217"/>
              <a:ext cx="674369" cy="576000"/>
              <a:chOff x="277659" y="236217"/>
              <a:chExt cx="674369" cy="576000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326844" y="236217"/>
                <a:ext cx="576000" cy="576000"/>
              </a:xfrm>
              <a:prstGeom prst="rect">
                <a:avLst/>
              </a:prstGeom>
              <a:solidFill>
                <a:srgbClr val="1E497C"/>
              </a:solidFill>
              <a:ln w="12700">
                <a:solidFill>
                  <a:srgbClr val="1E497C"/>
                </a:solidFill>
              </a:ln>
              <a:effectLst>
                <a:glow rad="38100">
                  <a:schemeClr val="accent1">
                    <a:lumMod val="75000"/>
                    <a:alpha val="41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</a:endParaRPr>
              </a:p>
            </p:txBody>
          </p:sp>
          <p:sp>
            <p:nvSpPr>
              <p:cNvPr id="20" name="标题 2"/>
              <p:cNvSpPr txBox="1"/>
              <p:nvPr/>
            </p:nvSpPr>
            <p:spPr>
              <a:xfrm>
                <a:off x="277659" y="295262"/>
                <a:ext cx="674369" cy="45791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>
                    <a:solidFill>
                      <a:schemeClr val="bg1"/>
                    </a:solidFill>
                    <a:latin typeface="思源宋体" panose="02020700000000000000" pitchFamily="18" charset="-122"/>
                    <a:ea typeface="思源宋体" panose="02020700000000000000" pitchFamily="18" charset="-122"/>
                    <a:cs typeface="+mn-ea"/>
                    <a:sym typeface="微软雅黑" panose="020B0503020204020204" pitchFamily="34" charset="-122"/>
                  </a:rPr>
                  <a:t>04</a:t>
                </a:r>
                <a:endParaRPr lang="zh-CN" altLang="en-US" sz="2400" dirty="0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  <a:cs typeface="+mn-ea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1219364" y="669024"/>
              <a:ext cx="5655945" cy="296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US" altLang="zh-CN" sz="1200" i="1" spc="130" dirty="0">
                  <a:solidFill>
                    <a:schemeClr val="accent1">
                      <a:lumMod val="7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Lorem ipsum dolor sit amet, consectetuer adipiscing elit.  </a:t>
              </a:r>
              <a:endParaRPr lang="en-US" altLang="zh-CN" sz="1200" i="1" spc="130" dirty="0">
                <a:solidFill>
                  <a:schemeClr val="accent1">
                    <a:lumMod val="7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1928648" y="126099"/>
              <a:ext cx="238815" cy="576000"/>
            </a:xfrm>
            <a:prstGeom prst="rect">
              <a:avLst/>
            </a:prstGeom>
            <a:solidFill>
              <a:srgbClr val="1E497C"/>
            </a:solidFill>
            <a:ln w="12700">
              <a:solidFill>
                <a:srgbClr val="1E497C"/>
              </a:solidFill>
            </a:ln>
            <a:effectLst>
              <a:glow rad="38100">
                <a:schemeClr val="accent1">
                  <a:lumMod val="75000"/>
                  <a:alpha val="41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思源宋体" panose="02020700000000000000" pitchFamily="18" charset="-122"/>
                <a:ea typeface="思源宋体" panose="02020700000000000000" pitchFamily="18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219201" y="295262"/>
              <a:ext cx="250053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dirty="0">
                  <a:latin typeface="思源黑体" panose="020B0500000000000000" pitchFamily="34" charset="-122"/>
                  <a:ea typeface="思源黑体" panose="020B0500000000000000" pitchFamily="34" charset="-122"/>
                </a:rPr>
                <a:t>核心技术栈</a:t>
              </a:r>
              <a:endParaRPr lang="zh-CN" altLang="en-US" sz="2400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89305" y="4566920"/>
            <a:ext cx="1764030" cy="1459230"/>
            <a:chOff x="661875" y="2918694"/>
            <a:chExt cx="2332632" cy="2019918"/>
          </a:xfrm>
        </p:grpSpPr>
        <p:sp>
          <p:nvSpPr>
            <p:cNvPr id="4" name="椭圆 3"/>
            <p:cNvSpPr/>
            <p:nvPr>
              <p:custDataLst>
                <p:tags r:id="rId1"/>
              </p:custDataLst>
            </p:nvPr>
          </p:nvSpPr>
          <p:spPr>
            <a:xfrm>
              <a:off x="818081" y="2918694"/>
              <a:ext cx="2020219" cy="2019918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5" name="矩形 4"/>
            <p:cNvSpPr/>
            <p:nvPr>
              <p:custDataLst>
                <p:tags r:id="rId2"/>
              </p:custDataLst>
            </p:nvPr>
          </p:nvSpPr>
          <p:spPr>
            <a:xfrm>
              <a:off x="661875" y="3736961"/>
              <a:ext cx="2332632" cy="3483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 dirty="0">
                  <a:solidFill>
                    <a:srgbClr val="1E497C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Vue</a:t>
              </a:r>
              <a:endParaRPr lang="zh-CN" altLang="en-US" b="1" dirty="0">
                <a:solidFill>
                  <a:srgbClr val="1E497C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254885" y="3625215"/>
            <a:ext cx="1764030" cy="1522095"/>
            <a:chOff x="-417114" y="2918694"/>
            <a:chExt cx="2332632" cy="2019918"/>
          </a:xfrm>
        </p:grpSpPr>
        <p:sp>
          <p:nvSpPr>
            <p:cNvPr id="39" name="椭圆 38"/>
            <p:cNvSpPr/>
            <p:nvPr>
              <p:custDataLst>
                <p:tags r:id="rId3"/>
              </p:custDataLst>
            </p:nvPr>
          </p:nvSpPr>
          <p:spPr>
            <a:xfrm>
              <a:off x="-322205" y="2918694"/>
              <a:ext cx="2020219" cy="2019918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42" name="矩形 41"/>
            <p:cNvSpPr/>
            <p:nvPr>
              <p:custDataLst>
                <p:tags r:id="rId4"/>
              </p:custDataLst>
            </p:nvPr>
          </p:nvSpPr>
          <p:spPr>
            <a:xfrm>
              <a:off x="-417114" y="3736058"/>
              <a:ext cx="2332632" cy="3483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 dirty="0">
                  <a:solidFill>
                    <a:srgbClr val="1E497C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Vue-router</a:t>
              </a:r>
              <a:endParaRPr lang="zh-CN" altLang="en-US" b="1" dirty="0">
                <a:solidFill>
                  <a:srgbClr val="1E497C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3863340" y="4725035"/>
            <a:ext cx="1764030" cy="1478280"/>
            <a:chOff x="121121" y="3061858"/>
            <a:chExt cx="2332632" cy="2019918"/>
          </a:xfrm>
        </p:grpSpPr>
        <p:sp>
          <p:nvSpPr>
            <p:cNvPr id="45" name="椭圆 44"/>
            <p:cNvSpPr/>
            <p:nvPr>
              <p:custDataLst>
                <p:tags r:id="rId5"/>
              </p:custDataLst>
            </p:nvPr>
          </p:nvSpPr>
          <p:spPr>
            <a:xfrm>
              <a:off x="226107" y="3061858"/>
              <a:ext cx="2020219" cy="2019918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47" name="矩形 46"/>
            <p:cNvSpPr/>
            <p:nvPr>
              <p:custDataLst>
                <p:tags r:id="rId6"/>
              </p:custDataLst>
            </p:nvPr>
          </p:nvSpPr>
          <p:spPr>
            <a:xfrm>
              <a:off x="121121" y="3879222"/>
              <a:ext cx="2332632" cy="3483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 dirty="0">
                  <a:solidFill>
                    <a:srgbClr val="1E497C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Element-UI</a:t>
              </a:r>
              <a:endParaRPr lang="zh-CN" altLang="en-US" b="1" dirty="0">
                <a:solidFill>
                  <a:srgbClr val="1E497C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951855" y="4204970"/>
            <a:ext cx="1764030" cy="1461135"/>
            <a:chOff x="354552" y="2918694"/>
            <a:chExt cx="2332632" cy="2019918"/>
          </a:xfrm>
        </p:grpSpPr>
        <p:sp>
          <p:nvSpPr>
            <p:cNvPr id="55" name="椭圆 54"/>
            <p:cNvSpPr/>
            <p:nvPr>
              <p:custDataLst>
                <p:tags r:id="rId7"/>
              </p:custDataLst>
            </p:nvPr>
          </p:nvSpPr>
          <p:spPr>
            <a:xfrm>
              <a:off x="510758" y="2918694"/>
              <a:ext cx="2020219" cy="2019918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56" name="矩形 55"/>
            <p:cNvSpPr/>
            <p:nvPr>
              <p:custDataLst>
                <p:tags r:id="rId8"/>
              </p:custDataLst>
            </p:nvPr>
          </p:nvSpPr>
          <p:spPr>
            <a:xfrm>
              <a:off x="354552" y="3736961"/>
              <a:ext cx="2332632" cy="3483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 dirty="0">
                  <a:solidFill>
                    <a:srgbClr val="1E497C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Axios</a:t>
              </a:r>
              <a:endParaRPr lang="zh-CN" altLang="en-US" b="1" dirty="0">
                <a:solidFill>
                  <a:srgbClr val="1E497C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sp>
        <p:nvSpPr>
          <p:cNvPr id="57" name="椭圆 56"/>
          <p:cNvSpPr/>
          <p:nvPr>
            <p:custDataLst>
              <p:tags r:id="rId9"/>
            </p:custDataLst>
          </p:nvPr>
        </p:nvSpPr>
        <p:spPr>
          <a:xfrm>
            <a:off x="7274560" y="5445125"/>
            <a:ext cx="441325" cy="410210"/>
          </a:xfrm>
          <a:prstGeom prst="ellipse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59" name="椭圆 58"/>
          <p:cNvSpPr/>
          <p:nvPr>
            <p:custDataLst>
              <p:tags r:id="rId10"/>
            </p:custDataLst>
          </p:nvPr>
        </p:nvSpPr>
        <p:spPr>
          <a:xfrm>
            <a:off x="4053840" y="4268470"/>
            <a:ext cx="441325" cy="410210"/>
          </a:xfrm>
          <a:prstGeom prst="ellipse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61" name="椭圆 60"/>
          <p:cNvSpPr/>
          <p:nvPr>
            <p:custDataLst>
              <p:tags r:id="rId11"/>
            </p:custDataLst>
          </p:nvPr>
        </p:nvSpPr>
        <p:spPr>
          <a:xfrm>
            <a:off x="852805" y="5830570"/>
            <a:ext cx="441325" cy="410210"/>
          </a:xfrm>
          <a:prstGeom prst="ellipse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62" name="椭圆 61"/>
          <p:cNvSpPr/>
          <p:nvPr>
            <p:custDataLst>
              <p:tags r:id="rId12"/>
            </p:custDataLst>
          </p:nvPr>
        </p:nvSpPr>
        <p:spPr>
          <a:xfrm>
            <a:off x="3030855" y="5187315"/>
            <a:ext cx="338455" cy="314325"/>
          </a:xfrm>
          <a:prstGeom prst="ellipse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63" name="椭圆 62"/>
          <p:cNvSpPr/>
          <p:nvPr>
            <p:custDataLst>
              <p:tags r:id="rId13"/>
            </p:custDataLst>
          </p:nvPr>
        </p:nvSpPr>
        <p:spPr>
          <a:xfrm>
            <a:off x="5606415" y="5876925"/>
            <a:ext cx="338455" cy="314325"/>
          </a:xfrm>
          <a:prstGeom prst="ellipse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>
            <p:custDataLst>
              <p:tags r:id="rId14"/>
            </p:custDataLst>
          </p:nvPr>
        </p:nvSpPr>
        <p:spPr>
          <a:xfrm>
            <a:off x="7613015" y="3475355"/>
            <a:ext cx="1491615" cy="1477645"/>
          </a:xfrm>
          <a:prstGeom prst="ellipse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8616315" y="4678680"/>
            <a:ext cx="1764030" cy="1457325"/>
            <a:chOff x="844925" y="3363149"/>
            <a:chExt cx="2332632" cy="2019918"/>
          </a:xfrm>
        </p:grpSpPr>
        <p:sp>
          <p:nvSpPr>
            <p:cNvPr id="12" name="椭圆 11"/>
            <p:cNvSpPr/>
            <p:nvPr>
              <p:custDataLst>
                <p:tags r:id="rId15"/>
              </p:custDataLst>
            </p:nvPr>
          </p:nvSpPr>
          <p:spPr>
            <a:xfrm>
              <a:off x="974262" y="3363149"/>
              <a:ext cx="2020219" cy="2019918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36" name="矩形 35"/>
            <p:cNvSpPr/>
            <p:nvPr>
              <p:custDataLst>
                <p:tags r:id="rId16"/>
              </p:custDataLst>
            </p:nvPr>
          </p:nvSpPr>
          <p:spPr>
            <a:xfrm>
              <a:off x="844925" y="4153411"/>
              <a:ext cx="2332632" cy="3483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 dirty="0">
                  <a:solidFill>
                    <a:srgbClr val="1E497C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多环境配置</a:t>
              </a:r>
              <a:endParaRPr lang="zh-CN" altLang="en-US" b="1" dirty="0">
                <a:solidFill>
                  <a:srgbClr val="1E497C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sp>
        <p:nvSpPr>
          <p:cNvPr id="37" name="椭圆 36"/>
          <p:cNvSpPr/>
          <p:nvPr>
            <p:custDataLst>
              <p:tags r:id="rId17"/>
            </p:custDataLst>
          </p:nvPr>
        </p:nvSpPr>
        <p:spPr>
          <a:xfrm>
            <a:off x="9264015" y="4141470"/>
            <a:ext cx="441325" cy="410210"/>
          </a:xfrm>
          <a:prstGeom prst="ellipse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40" name="矩形 39"/>
          <p:cNvSpPr/>
          <p:nvPr>
            <p:custDataLst>
              <p:tags r:id="rId18"/>
            </p:custDataLst>
          </p:nvPr>
        </p:nvSpPr>
        <p:spPr>
          <a:xfrm>
            <a:off x="7477125" y="4067684"/>
            <a:ext cx="1764030" cy="244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rgbClr val="1E497C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Mock</a:t>
            </a:r>
            <a:endParaRPr lang="en-US" altLang="zh-CN" b="1" dirty="0">
              <a:solidFill>
                <a:srgbClr val="1E497C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60" name="Rectangle 57"/>
          <p:cNvSpPr/>
          <p:nvPr>
            <p:custDataLst>
              <p:tags r:id="rId19"/>
            </p:custDataLst>
          </p:nvPr>
        </p:nvSpPr>
        <p:spPr>
          <a:xfrm>
            <a:off x="1487170" y="1844675"/>
            <a:ext cx="8823325" cy="124015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ts val="22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技术栈一般来说是指将N种技术互相组合在一起(N&gt;1)，作为一个有机的整体来实现某种目的或功能。也可以指掌握这些技术以及配合使用的经验。</a:t>
            </a:r>
            <a:b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</a:br>
            <a:b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</a:b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后台项目用到的技术栈有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：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4584065" y="3140710"/>
            <a:ext cx="1764030" cy="1457325"/>
            <a:chOff x="560273" y="3363149"/>
            <a:chExt cx="2332632" cy="2019918"/>
          </a:xfrm>
        </p:grpSpPr>
        <p:sp>
          <p:nvSpPr>
            <p:cNvPr id="51" name="椭圆 50"/>
            <p:cNvSpPr/>
            <p:nvPr>
              <p:custDataLst>
                <p:tags r:id="rId20"/>
              </p:custDataLst>
            </p:nvPr>
          </p:nvSpPr>
          <p:spPr>
            <a:xfrm>
              <a:off x="689610" y="3363149"/>
              <a:ext cx="2020219" cy="2019918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52" name="矩形 51"/>
            <p:cNvSpPr/>
            <p:nvPr>
              <p:custDataLst>
                <p:tags r:id="rId21"/>
              </p:custDataLst>
            </p:nvPr>
          </p:nvSpPr>
          <p:spPr>
            <a:xfrm>
              <a:off x="560273" y="4153411"/>
              <a:ext cx="2332632" cy="3483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 dirty="0">
                  <a:solidFill>
                    <a:srgbClr val="1E497C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Node.js</a:t>
              </a:r>
              <a:endParaRPr lang="en-US" altLang="zh-CN" b="1" dirty="0">
                <a:solidFill>
                  <a:srgbClr val="1E497C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0164445" y="3689985"/>
            <a:ext cx="1764030" cy="1457325"/>
            <a:chOff x="702179" y="3679999"/>
            <a:chExt cx="2332632" cy="2019918"/>
          </a:xfrm>
        </p:grpSpPr>
        <p:sp>
          <p:nvSpPr>
            <p:cNvPr id="6" name="椭圆 5"/>
            <p:cNvSpPr/>
            <p:nvPr>
              <p:custDataLst>
                <p:tags r:id="rId22"/>
              </p:custDataLst>
            </p:nvPr>
          </p:nvSpPr>
          <p:spPr>
            <a:xfrm>
              <a:off x="804647" y="3679999"/>
              <a:ext cx="2020219" cy="2019918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7" name="矩形 6"/>
            <p:cNvSpPr/>
            <p:nvPr>
              <p:custDataLst>
                <p:tags r:id="rId23"/>
              </p:custDataLst>
            </p:nvPr>
          </p:nvSpPr>
          <p:spPr>
            <a:xfrm>
              <a:off x="702179" y="4435935"/>
              <a:ext cx="2332632" cy="3483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 dirty="0">
                  <a:solidFill>
                    <a:srgbClr val="1E497C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Echarts</a:t>
              </a:r>
              <a:endParaRPr lang="zh-CN" altLang="en-US" b="1" dirty="0">
                <a:solidFill>
                  <a:srgbClr val="1E497C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sp>
        <p:nvSpPr>
          <p:cNvPr id="21" name="椭圆 20"/>
          <p:cNvSpPr/>
          <p:nvPr>
            <p:custDataLst>
              <p:tags r:id="rId24"/>
            </p:custDataLst>
          </p:nvPr>
        </p:nvSpPr>
        <p:spPr>
          <a:xfrm>
            <a:off x="10632440" y="5409565"/>
            <a:ext cx="338455" cy="314325"/>
          </a:xfrm>
          <a:prstGeom prst="ellipse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Sing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bldLvl="0" animBg="1"/>
      <p:bldP spid="59" grpId="0" bldLvl="0" animBg="1"/>
      <p:bldP spid="61" grpId="0" bldLvl="0" animBg="1"/>
      <p:bldP spid="62" grpId="0" bldLvl="0" animBg="1"/>
      <p:bldP spid="63" grpId="0" bldLvl="0" animBg="1"/>
      <p:bldP spid="37" grpId="0" bldLvl="0" animBg="1"/>
      <p:bldP spid="60" grpId="0"/>
      <p:bldP spid="21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58" b="7779"/>
          <a:stretch>
            <a:fillRect/>
          </a:stretch>
        </p:blipFill>
        <p:spPr>
          <a:xfrm>
            <a:off x="0" y="980728"/>
            <a:ext cx="12216680" cy="491321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003885" y="980728"/>
            <a:ext cx="8184230" cy="4913216"/>
          </a:xfrm>
          <a:prstGeom prst="rect">
            <a:avLst/>
          </a:prstGeom>
          <a:solidFill>
            <a:srgbClr val="1E497C">
              <a:alpha val="8862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 flipH="1" flipV="1">
            <a:off x="2260096" y="1156816"/>
            <a:ext cx="3706706" cy="1152000"/>
            <a:chOff x="7978775" y="5196627"/>
            <a:chExt cx="3706706" cy="115200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7978775" y="6319520"/>
              <a:ext cx="3705860" cy="0"/>
            </a:xfrm>
            <a:prstGeom prst="line">
              <a:avLst/>
            </a:prstGeom>
            <a:ln w="603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11685481" y="5196627"/>
              <a:ext cx="0" cy="1152000"/>
            </a:xfrm>
            <a:prstGeom prst="line">
              <a:avLst/>
            </a:prstGeom>
            <a:ln w="603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6290068" y="3820984"/>
            <a:ext cx="3705860" cy="1830066"/>
            <a:chOff x="8062497" y="4518561"/>
            <a:chExt cx="3705860" cy="183006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8062497" y="6348627"/>
              <a:ext cx="3705860" cy="0"/>
            </a:xfrm>
            <a:prstGeom prst="line">
              <a:avLst/>
            </a:prstGeom>
            <a:ln w="603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11734905" y="4518561"/>
              <a:ext cx="0" cy="1800000"/>
            </a:xfrm>
            <a:prstGeom prst="line">
              <a:avLst/>
            </a:prstGeom>
            <a:ln w="603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2507938" y="1733136"/>
            <a:ext cx="7226857" cy="3456000"/>
            <a:chOff x="2100010" y="1540793"/>
            <a:chExt cx="8208000" cy="3456000"/>
          </a:xfrm>
        </p:grpSpPr>
        <p:sp>
          <p:nvSpPr>
            <p:cNvPr id="46" name="矩形 45"/>
            <p:cNvSpPr/>
            <p:nvPr/>
          </p:nvSpPr>
          <p:spPr>
            <a:xfrm>
              <a:off x="2207567" y="1646960"/>
              <a:ext cx="7992887" cy="3222175"/>
            </a:xfrm>
            <a:prstGeom prst="rect">
              <a:avLst/>
            </a:prstGeom>
            <a:solidFill>
              <a:schemeClr val="bg1">
                <a:alpha val="93000"/>
              </a:schemeClr>
            </a:solidFill>
            <a:ln w="12700">
              <a:solidFill>
                <a:schemeClr val="bg1"/>
              </a:solidFill>
            </a:ln>
            <a:effectLst>
              <a:glow rad="101600">
                <a:schemeClr val="accent1">
                  <a:lumMod val="75000"/>
                  <a:alpha val="4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2100010" y="1540793"/>
              <a:ext cx="8208000" cy="3456000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  <a:effectLst>
              <a:glow rad="101600">
                <a:schemeClr val="accent1">
                  <a:lumMod val="75000"/>
                  <a:alpha val="4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53" name="AutoShape 51"/>
          <p:cNvSpPr>
            <a:spLocks noChangeArrowheads="1"/>
          </p:cNvSpPr>
          <p:nvPr/>
        </p:nvSpPr>
        <p:spPr bwMode="gray">
          <a:xfrm>
            <a:off x="4439920" y="3006725"/>
            <a:ext cx="4330065" cy="908685"/>
          </a:xfrm>
          <a:prstGeom prst="roundRect">
            <a:avLst>
              <a:gd name="adj" fmla="val 0"/>
            </a:avLst>
          </a:prstGeom>
          <a:noFill/>
          <a:ln w="28575" algn="ctr">
            <a:noFill/>
            <a:rou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>
              <a:lnSpc>
                <a:spcPct val="90000"/>
              </a:lnSpc>
              <a:buClr>
                <a:schemeClr val="bg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zh-CN" altLang="en-US" sz="5500" b="1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难点及对策</a:t>
            </a:r>
            <a:endParaRPr lang="zh-CN" altLang="en-US" sz="5500" b="1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927272" y="2276181"/>
            <a:ext cx="1016380" cy="1182431"/>
            <a:chOff x="2701946" y="2702230"/>
            <a:chExt cx="1016380" cy="1182431"/>
          </a:xfrm>
        </p:grpSpPr>
        <p:sp>
          <p:nvSpPr>
            <p:cNvPr id="54" name="矩形 53"/>
            <p:cNvSpPr/>
            <p:nvPr/>
          </p:nvSpPr>
          <p:spPr>
            <a:xfrm>
              <a:off x="2701946" y="2899777"/>
              <a:ext cx="1016380" cy="9848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6000" b="1" dirty="0">
                  <a:solidFill>
                    <a:srgbClr val="1E4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05</a:t>
              </a:r>
              <a:endParaRPr lang="zh-CN" altLang="en-US" sz="6000" b="1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2860225" y="2702230"/>
              <a:ext cx="699822" cy="3676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200" b="1" dirty="0">
                  <a:solidFill>
                    <a:srgbClr val="1E4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Part</a:t>
              </a:r>
              <a:endParaRPr lang="zh-CN" altLang="en-US" sz="2200" b="1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Single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grpId="0" nodeType="withEffect" p14:presetBounceEnd="21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1000">
                                          <p:cBhvr additive="base">
                                            <p:cTn id="2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1000">
                                          <p:cBhvr additive="base">
                                            <p:cTn id="2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3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3" grpId="0" bldLvl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" b="7779"/>
          <a:stretch>
            <a:fillRect/>
          </a:stretch>
        </p:blipFill>
        <p:spPr>
          <a:xfrm>
            <a:off x="3412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12195412" cy="6858000"/>
          </a:xfrm>
          <a:prstGeom prst="rect">
            <a:avLst/>
          </a:prstGeom>
          <a:solidFill>
            <a:srgbClr val="1E497C">
              <a:alpha val="8862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0" y="1453408"/>
            <a:ext cx="1000274" cy="180000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dist"/>
            <a:r>
              <a:rPr lang="zh-CN" altLang="en-US" sz="65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"/>
                    </a:prstClr>
                  </a:outerShdw>
                </a:effectLst>
                <a:latin typeface="思源宋体" panose="02020700000000000000" pitchFamily="18" charset="-122"/>
                <a:ea typeface="思源宋体" panose="02020700000000000000" pitchFamily="18" charset="-122"/>
                <a:cs typeface="+mn-ea"/>
                <a:sym typeface="+mn-lt"/>
              </a:rPr>
              <a:t>目录</a:t>
            </a:r>
            <a:endParaRPr lang="zh-CN" altLang="en-US" sz="6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9000"/>
                  </a:prstClr>
                </a:outerShdw>
              </a:effectLst>
              <a:latin typeface="思源宋体" panose="02020700000000000000" pitchFamily="18" charset="-122"/>
              <a:ea typeface="思源宋体" panose="02020700000000000000" pitchFamily="18" charset="-122"/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 flipH="1" flipV="1">
            <a:off x="445078" y="296816"/>
            <a:ext cx="3706706" cy="1152000"/>
            <a:chOff x="7978775" y="5196627"/>
            <a:chExt cx="3706706" cy="115200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7978775" y="6319520"/>
              <a:ext cx="3705860" cy="0"/>
            </a:xfrm>
            <a:prstGeom prst="line">
              <a:avLst/>
            </a:prstGeom>
            <a:ln w="603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11685481" y="5196627"/>
              <a:ext cx="0" cy="1152000"/>
            </a:xfrm>
            <a:prstGeom prst="line">
              <a:avLst/>
            </a:prstGeom>
            <a:ln w="603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8161219" y="4653136"/>
            <a:ext cx="3705860" cy="1830066"/>
            <a:chOff x="8062497" y="4518561"/>
            <a:chExt cx="3705860" cy="183006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8062497" y="6348627"/>
              <a:ext cx="3705860" cy="0"/>
            </a:xfrm>
            <a:prstGeom prst="line">
              <a:avLst/>
            </a:prstGeom>
            <a:ln w="603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11734905" y="4518561"/>
              <a:ext cx="0" cy="1800000"/>
            </a:xfrm>
            <a:prstGeom prst="line">
              <a:avLst/>
            </a:prstGeom>
            <a:ln w="603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1374000" y="1128783"/>
            <a:ext cx="9444000" cy="4600433"/>
            <a:chOff x="2100010" y="1540793"/>
            <a:chExt cx="8208000" cy="3456000"/>
          </a:xfrm>
        </p:grpSpPr>
        <p:sp>
          <p:nvSpPr>
            <p:cNvPr id="17" name="矩形 16"/>
            <p:cNvSpPr/>
            <p:nvPr/>
          </p:nvSpPr>
          <p:spPr>
            <a:xfrm>
              <a:off x="2207567" y="1646960"/>
              <a:ext cx="7992887" cy="3222175"/>
            </a:xfrm>
            <a:prstGeom prst="rect">
              <a:avLst/>
            </a:prstGeom>
            <a:solidFill>
              <a:schemeClr val="bg1">
                <a:alpha val="93000"/>
              </a:schemeClr>
            </a:solidFill>
            <a:ln w="12700">
              <a:solidFill>
                <a:schemeClr val="bg1"/>
              </a:solidFill>
            </a:ln>
            <a:effectLst>
              <a:glow rad="101600">
                <a:schemeClr val="accent1">
                  <a:lumMod val="75000"/>
                  <a:alpha val="4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2100010" y="1540793"/>
              <a:ext cx="8208000" cy="3456000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  <a:effectLst>
              <a:glow rad="101600">
                <a:schemeClr val="accent1">
                  <a:lumMod val="75000"/>
                  <a:alpha val="4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11564322" y="1805839"/>
            <a:ext cx="538609" cy="2895138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dist"/>
            <a:r>
              <a:rPr lang="en-US" altLang="zh-CN" sz="35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"/>
                    </a:prstClr>
                  </a:outerShdw>
                </a:effectLst>
                <a:latin typeface="思源宋体" panose="02020700000000000000" pitchFamily="18" charset="-122"/>
                <a:ea typeface="思源宋体" panose="02020700000000000000" pitchFamily="18" charset="-122"/>
                <a:cs typeface="+mn-ea"/>
                <a:sym typeface="+mn-lt"/>
              </a:rPr>
              <a:t>CONTENTS</a:t>
            </a:r>
            <a:endParaRPr lang="zh-CN" altLang="en-US" sz="3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9000"/>
                  </a:prstClr>
                </a:outerShdw>
              </a:effectLst>
              <a:latin typeface="思源宋体" panose="02020700000000000000" pitchFamily="18" charset="-122"/>
              <a:ea typeface="思源宋体" panose="02020700000000000000" pitchFamily="18" charset="-122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405654" y="2187512"/>
            <a:ext cx="4194402" cy="625474"/>
            <a:chOff x="2290870" y="2040671"/>
            <a:chExt cx="4194402" cy="625474"/>
          </a:xfrm>
        </p:grpSpPr>
        <p:sp>
          <p:nvSpPr>
            <p:cNvPr id="29" name="AutoShape 51"/>
            <p:cNvSpPr>
              <a:spLocks noChangeArrowheads="1"/>
            </p:cNvSpPr>
            <p:nvPr/>
          </p:nvSpPr>
          <p:spPr bwMode="gray">
            <a:xfrm flipH="1">
              <a:off x="2740856" y="2040671"/>
              <a:ext cx="3744416" cy="625474"/>
            </a:xfrm>
            <a:prstGeom prst="rect">
              <a:avLst/>
            </a:prstGeom>
            <a:noFill/>
            <a:ln w="28575" algn="ctr">
              <a:noFill/>
              <a:round/>
            </a:ln>
            <a:effectLst/>
          </p:spPr>
          <p:txBody>
            <a:bodyPr wrap="none" lIns="288000" anchor="ctr"/>
            <a:lstStyle/>
            <a:p>
              <a:pPr>
                <a:lnSpc>
                  <a:spcPct val="90000"/>
                </a:lnSpc>
                <a:buClr>
                  <a:schemeClr val="bg2"/>
                </a:buClr>
                <a:buSzPct val="70000"/>
                <a:buFont typeface="Wingdings" panose="05000000000000000000" pitchFamily="2" charset="2"/>
                <a:buNone/>
                <a:defRPr/>
              </a:pPr>
              <a:r>
                <a:rPr lang="zh-CN" altLang="en-US" sz="2800" dirty="0">
                  <a:solidFill>
                    <a:srgbClr val="1E4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项目背景与意义</a:t>
              </a:r>
              <a:endParaRPr lang="zh-CN" altLang="en-US" sz="28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2290870" y="2097201"/>
              <a:ext cx="468000" cy="468000"/>
            </a:xfrm>
            <a:prstGeom prst="ellipse">
              <a:avLst/>
            </a:prstGeom>
            <a:solidFill>
              <a:srgbClr val="1E497C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1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2405654" y="3181008"/>
            <a:ext cx="4194402" cy="625474"/>
            <a:chOff x="2290870" y="2040671"/>
            <a:chExt cx="4194402" cy="625474"/>
          </a:xfrm>
        </p:grpSpPr>
        <p:sp>
          <p:nvSpPr>
            <p:cNvPr id="32" name="AutoShape 51"/>
            <p:cNvSpPr>
              <a:spLocks noChangeArrowheads="1"/>
            </p:cNvSpPr>
            <p:nvPr/>
          </p:nvSpPr>
          <p:spPr bwMode="gray">
            <a:xfrm flipH="1">
              <a:off x="2740856" y="2040671"/>
              <a:ext cx="3744416" cy="625474"/>
            </a:xfrm>
            <a:prstGeom prst="rect">
              <a:avLst/>
            </a:prstGeom>
            <a:noFill/>
            <a:ln w="28575" algn="ctr">
              <a:noFill/>
              <a:round/>
            </a:ln>
            <a:effectLst/>
          </p:spPr>
          <p:txBody>
            <a:bodyPr wrap="none" lIns="288000" anchor="ctr"/>
            <a:lstStyle/>
            <a:p>
              <a:pPr>
                <a:lnSpc>
                  <a:spcPct val="90000"/>
                </a:lnSpc>
                <a:buClr>
                  <a:schemeClr val="bg2"/>
                </a:buClr>
                <a:buSzPct val="70000"/>
                <a:buFont typeface="Wingdings" panose="05000000000000000000" pitchFamily="2" charset="2"/>
                <a:buNone/>
                <a:defRPr/>
              </a:pPr>
              <a:r>
                <a:rPr lang="zh-CN" altLang="en-US" sz="2800" dirty="0">
                  <a:solidFill>
                    <a:srgbClr val="1E4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项目思路</a:t>
              </a:r>
              <a:endParaRPr lang="en-US" altLang="zh-CN" sz="28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2290870" y="2097201"/>
              <a:ext cx="468000" cy="468000"/>
            </a:xfrm>
            <a:prstGeom prst="ellipse">
              <a:avLst/>
            </a:prstGeom>
            <a:solidFill>
              <a:srgbClr val="1E497C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2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405654" y="4174503"/>
            <a:ext cx="4194402" cy="625474"/>
            <a:chOff x="2290870" y="2040671"/>
            <a:chExt cx="4194402" cy="625474"/>
          </a:xfrm>
        </p:grpSpPr>
        <p:sp>
          <p:nvSpPr>
            <p:cNvPr id="35" name="AutoShape 51"/>
            <p:cNvSpPr>
              <a:spLocks noChangeArrowheads="1"/>
            </p:cNvSpPr>
            <p:nvPr/>
          </p:nvSpPr>
          <p:spPr bwMode="gray">
            <a:xfrm flipH="1">
              <a:off x="2740856" y="2040671"/>
              <a:ext cx="3744416" cy="625474"/>
            </a:xfrm>
            <a:prstGeom prst="rect">
              <a:avLst/>
            </a:prstGeom>
            <a:noFill/>
            <a:ln w="28575" algn="ctr">
              <a:noFill/>
              <a:round/>
            </a:ln>
            <a:effectLst/>
          </p:spPr>
          <p:txBody>
            <a:bodyPr wrap="none" lIns="288000" anchor="ctr"/>
            <a:lstStyle/>
            <a:p>
              <a:pPr>
                <a:lnSpc>
                  <a:spcPct val="90000"/>
                </a:lnSpc>
                <a:buClr>
                  <a:schemeClr val="bg2"/>
                </a:buClr>
                <a:buSzPct val="70000"/>
                <a:buFont typeface="Wingdings" panose="05000000000000000000" pitchFamily="2" charset="2"/>
                <a:buNone/>
                <a:defRPr/>
              </a:pPr>
              <a:r>
                <a:rPr lang="zh-CN" altLang="en-US" sz="2800" dirty="0">
                  <a:solidFill>
                    <a:srgbClr val="1E4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项目模块</a:t>
              </a:r>
              <a:endParaRPr lang="zh-CN" altLang="en-US" sz="28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2290870" y="2097201"/>
              <a:ext cx="468000" cy="468000"/>
            </a:xfrm>
            <a:prstGeom prst="ellipse">
              <a:avLst/>
            </a:prstGeom>
            <a:solidFill>
              <a:srgbClr val="1E497C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3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499845" y="2244042"/>
            <a:ext cx="4194402" cy="625474"/>
            <a:chOff x="2290870" y="2040671"/>
            <a:chExt cx="4194402" cy="625474"/>
          </a:xfrm>
        </p:grpSpPr>
        <p:sp>
          <p:nvSpPr>
            <p:cNvPr id="38" name="AutoShape 51"/>
            <p:cNvSpPr>
              <a:spLocks noChangeArrowheads="1"/>
            </p:cNvSpPr>
            <p:nvPr/>
          </p:nvSpPr>
          <p:spPr bwMode="gray">
            <a:xfrm flipH="1">
              <a:off x="2740856" y="2040671"/>
              <a:ext cx="3744416" cy="625474"/>
            </a:xfrm>
            <a:prstGeom prst="rect">
              <a:avLst/>
            </a:prstGeom>
            <a:noFill/>
            <a:ln w="28575" algn="ctr">
              <a:noFill/>
              <a:round/>
            </a:ln>
            <a:effectLst/>
          </p:spPr>
          <p:txBody>
            <a:bodyPr wrap="none" lIns="288000" anchor="ctr"/>
            <a:lstStyle/>
            <a:p>
              <a:pPr>
                <a:lnSpc>
                  <a:spcPct val="90000"/>
                </a:lnSpc>
                <a:buClr>
                  <a:schemeClr val="bg2"/>
                </a:buClr>
                <a:buSzPct val="70000"/>
                <a:buFont typeface="Wingdings" panose="05000000000000000000" pitchFamily="2" charset="2"/>
                <a:buNone/>
                <a:defRPr/>
              </a:pPr>
              <a:r>
                <a:rPr lang="zh-CN" altLang="en-US" sz="2800" dirty="0">
                  <a:solidFill>
                    <a:srgbClr val="1E4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核心技术栈</a:t>
              </a:r>
              <a:endParaRPr lang="zh-CN" altLang="en-US" sz="28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2290870" y="2097201"/>
              <a:ext cx="468000" cy="468000"/>
            </a:xfrm>
            <a:prstGeom prst="ellipse">
              <a:avLst/>
            </a:prstGeom>
            <a:solidFill>
              <a:srgbClr val="1E497C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4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499845" y="3237538"/>
            <a:ext cx="4194402" cy="625474"/>
            <a:chOff x="2290870" y="2040671"/>
            <a:chExt cx="4194402" cy="625474"/>
          </a:xfrm>
        </p:grpSpPr>
        <p:sp>
          <p:nvSpPr>
            <p:cNvPr id="41" name="AutoShape 51"/>
            <p:cNvSpPr>
              <a:spLocks noChangeArrowheads="1"/>
            </p:cNvSpPr>
            <p:nvPr/>
          </p:nvSpPr>
          <p:spPr bwMode="gray">
            <a:xfrm flipH="1">
              <a:off x="2740856" y="2040671"/>
              <a:ext cx="3744416" cy="625474"/>
            </a:xfrm>
            <a:prstGeom prst="rect">
              <a:avLst/>
            </a:prstGeom>
            <a:noFill/>
            <a:ln w="28575" algn="ctr">
              <a:noFill/>
              <a:round/>
            </a:ln>
            <a:effectLst/>
          </p:spPr>
          <p:txBody>
            <a:bodyPr wrap="none" lIns="288000" anchor="ctr"/>
            <a:lstStyle/>
            <a:p>
              <a:pPr>
                <a:lnSpc>
                  <a:spcPct val="90000"/>
                </a:lnSpc>
                <a:buClr>
                  <a:schemeClr val="bg2"/>
                </a:buClr>
                <a:buSzPct val="70000"/>
                <a:buFont typeface="Wingdings" panose="05000000000000000000" pitchFamily="2" charset="2"/>
                <a:buNone/>
                <a:defRPr/>
              </a:pPr>
              <a:r>
                <a:rPr lang="zh-CN" altLang="en-US" sz="2800" dirty="0">
                  <a:solidFill>
                    <a:srgbClr val="1E4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难点及对策</a:t>
              </a:r>
              <a:endParaRPr lang="zh-CN" altLang="en-US" sz="28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2290870" y="2097201"/>
              <a:ext cx="468000" cy="468000"/>
            </a:xfrm>
            <a:prstGeom prst="ellipse">
              <a:avLst/>
            </a:prstGeom>
            <a:solidFill>
              <a:srgbClr val="1E497C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5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499845" y="4231033"/>
            <a:ext cx="4194402" cy="625474"/>
            <a:chOff x="2290870" y="2040671"/>
            <a:chExt cx="4194402" cy="625474"/>
          </a:xfrm>
        </p:grpSpPr>
        <p:sp>
          <p:nvSpPr>
            <p:cNvPr id="44" name="AutoShape 51"/>
            <p:cNvSpPr>
              <a:spLocks noChangeArrowheads="1"/>
            </p:cNvSpPr>
            <p:nvPr/>
          </p:nvSpPr>
          <p:spPr bwMode="gray">
            <a:xfrm flipH="1">
              <a:off x="2740856" y="2040671"/>
              <a:ext cx="3744416" cy="625474"/>
            </a:xfrm>
            <a:prstGeom prst="rect">
              <a:avLst/>
            </a:prstGeom>
            <a:noFill/>
            <a:ln w="28575" algn="ctr">
              <a:noFill/>
              <a:round/>
            </a:ln>
            <a:effectLst/>
          </p:spPr>
          <p:txBody>
            <a:bodyPr wrap="none" lIns="288000" anchor="ctr"/>
            <a:lstStyle/>
            <a:p>
              <a:pPr>
                <a:lnSpc>
                  <a:spcPct val="90000"/>
                </a:lnSpc>
                <a:buClr>
                  <a:schemeClr val="bg2"/>
                </a:buClr>
                <a:buSzPct val="70000"/>
                <a:buFont typeface="Wingdings" panose="05000000000000000000" pitchFamily="2" charset="2"/>
                <a:buNone/>
                <a:defRPr/>
              </a:pPr>
              <a:r>
                <a:rPr lang="zh-CN" altLang="en-US" sz="2800" dirty="0">
                  <a:solidFill>
                    <a:srgbClr val="1E4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总结</a:t>
              </a:r>
              <a:endParaRPr lang="zh-CN" altLang="en-US" sz="28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2290870" y="2097201"/>
              <a:ext cx="468000" cy="468000"/>
            </a:xfrm>
            <a:prstGeom prst="ellipse">
              <a:avLst/>
            </a:prstGeom>
            <a:solidFill>
              <a:srgbClr val="1E497C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6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57"/>
          <p:cNvSpPr/>
          <p:nvPr/>
        </p:nvSpPr>
        <p:spPr>
          <a:xfrm>
            <a:off x="2279371" y="2595265"/>
            <a:ext cx="8424000" cy="487674"/>
          </a:xfrm>
          <a:prstGeom prst="rect">
            <a:avLst/>
          </a:prstGeom>
          <a:ln>
            <a:noFill/>
            <a:prstDash val="dash"/>
          </a:ln>
        </p:spPr>
        <p:txBody>
          <a:bodyPr wrap="square" lIns="1152000" anchor="ctr">
            <a:noAutofit/>
          </a:bodyPr>
          <a:lstStyle/>
          <a:p>
            <a:pPr>
              <a:lnSpc>
                <a:spcPts val="22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项目中的多环境配置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43" name="菱形 42"/>
          <p:cNvSpPr/>
          <p:nvPr/>
        </p:nvSpPr>
        <p:spPr>
          <a:xfrm>
            <a:off x="2206427" y="2595264"/>
            <a:ext cx="540000" cy="540000"/>
          </a:xfrm>
          <a:prstGeom prst="diamond">
            <a:avLst/>
          </a:prstGeom>
          <a:solidFill>
            <a:srgbClr val="1E49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7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01</a:t>
            </a:r>
            <a:endParaRPr lang="zh-CN" altLang="en-US" sz="17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46" name="Rectangle 57"/>
          <p:cNvSpPr/>
          <p:nvPr/>
        </p:nvSpPr>
        <p:spPr>
          <a:xfrm>
            <a:off x="2279371" y="3412880"/>
            <a:ext cx="8424000" cy="487674"/>
          </a:xfrm>
          <a:prstGeom prst="rect">
            <a:avLst/>
          </a:prstGeom>
          <a:ln>
            <a:noFill/>
            <a:prstDash val="dash"/>
          </a:ln>
        </p:spPr>
        <p:txBody>
          <a:bodyPr wrap="square" lIns="1152000" anchor="ctr">
            <a:noAutofit/>
          </a:bodyPr>
          <a:lstStyle/>
          <a:p>
            <a:pPr>
              <a:lnSpc>
                <a:spcPts val="22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使用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mock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数据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49" name="菱形 48"/>
          <p:cNvSpPr/>
          <p:nvPr/>
        </p:nvSpPr>
        <p:spPr>
          <a:xfrm>
            <a:off x="2206427" y="3412879"/>
            <a:ext cx="540000" cy="540000"/>
          </a:xfrm>
          <a:prstGeom prst="diamond">
            <a:avLst/>
          </a:prstGeom>
          <a:solidFill>
            <a:srgbClr val="1E49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7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02</a:t>
            </a:r>
            <a:endParaRPr lang="zh-CN" altLang="en-US" sz="17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52" name="Rectangle 57"/>
          <p:cNvSpPr/>
          <p:nvPr/>
        </p:nvSpPr>
        <p:spPr>
          <a:xfrm>
            <a:off x="2279371" y="4230495"/>
            <a:ext cx="8424000" cy="487674"/>
          </a:xfrm>
          <a:prstGeom prst="rect">
            <a:avLst/>
          </a:prstGeom>
          <a:ln>
            <a:noFill/>
            <a:prstDash val="dash"/>
          </a:ln>
        </p:spPr>
        <p:txBody>
          <a:bodyPr wrap="square" lIns="1152000" anchor="ctr">
            <a:noAutofit/>
          </a:bodyPr>
          <a:lstStyle/>
          <a:p>
            <a:pPr>
              <a:lnSpc>
                <a:spcPts val="2200"/>
              </a:lnSpc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proxy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代理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55" name="菱形 54"/>
          <p:cNvSpPr/>
          <p:nvPr/>
        </p:nvSpPr>
        <p:spPr>
          <a:xfrm>
            <a:off x="2206427" y="4230494"/>
            <a:ext cx="540000" cy="540000"/>
          </a:xfrm>
          <a:prstGeom prst="diamond">
            <a:avLst/>
          </a:prstGeom>
          <a:solidFill>
            <a:srgbClr val="1E49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7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03</a:t>
            </a:r>
            <a:endParaRPr lang="zh-CN" altLang="en-US" sz="17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64" name="Rectangle 57"/>
          <p:cNvSpPr/>
          <p:nvPr/>
        </p:nvSpPr>
        <p:spPr>
          <a:xfrm>
            <a:off x="2279371" y="5048110"/>
            <a:ext cx="8424000" cy="487674"/>
          </a:xfrm>
          <a:prstGeom prst="rect">
            <a:avLst/>
          </a:prstGeom>
          <a:ln>
            <a:noFill/>
            <a:prstDash val="dash"/>
          </a:ln>
        </p:spPr>
        <p:txBody>
          <a:bodyPr wrap="square" lIns="1152000" anchor="ctr">
            <a:noAutofit/>
          </a:bodyPr>
          <a:lstStyle/>
          <a:p>
            <a:pPr>
              <a:lnSpc>
                <a:spcPts val="22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分配权限模块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67" name="菱形 66"/>
          <p:cNvSpPr/>
          <p:nvPr/>
        </p:nvSpPr>
        <p:spPr>
          <a:xfrm>
            <a:off x="2206427" y="5048109"/>
            <a:ext cx="540000" cy="540000"/>
          </a:xfrm>
          <a:prstGeom prst="diamond">
            <a:avLst/>
          </a:prstGeom>
          <a:solidFill>
            <a:srgbClr val="1E49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7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04</a:t>
            </a:r>
            <a:endParaRPr lang="zh-CN" altLang="en-US" sz="17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77659" y="126099"/>
            <a:ext cx="11889804" cy="839470"/>
            <a:chOff x="277659" y="126099"/>
            <a:chExt cx="11889804" cy="839470"/>
          </a:xfrm>
        </p:grpSpPr>
        <p:grpSp>
          <p:nvGrpSpPr>
            <p:cNvPr id="16" name="组合 15"/>
            <p:cNvGrpSpPr/>
            <p:nvPr/>
          </p:nvGrpSpPr>
          <p:grpSpPr>
            <a:xfrm>
              <a:off x="277659" y="236217"/>
              <a:ext cx="674369" cy="576000"/>
              <a:chOff x="277659" y="236217"/>
              <a:chExt cx="674369" cy="576000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326844" y="236217"/>
                <a:ext cx="576000" cy="576000"/>
              </a:xfrm>
              <a:prstGeom prst="rect">
                <a:avLst/>
              </a:prstGeom>
              <a:solidFill>
                <a:srgbClr val="1E497C"/>
              </a:solidFill>
              <a:ln w="12700">
                <a:solidFill>
                  <a:srgbClr val="1E497C"/>
                </a:solidFill>
              </a:ln>
              <a:effectLst>
                <a:glow rad="38100">
                  <a:schemeClr val="accent1">
                    <a:lumMod val="75000"/>
                    <a:alpha val="41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</a:endParaRPr>
              </a:p>
            </p:txBody>
          </p:sp>
          <p:sp>
            <p:nvSpPr>
              <p:cNvPr id="24" name="标题 2"/>
              <p:cNvSpPr txBox="1"/>
              <p:nvPr/>
            </p:nvSpPr>
            <p:spPr>
              <a:xfrm>
                <a:off x="277659" y="295262"/>
                <a:ext cx="674369" cy="45791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>
                    <a:solidFill>
                      <a:schemeClr val="bg1"/>
                    </a:solidFill>
                    <a:latin typeface="思源宋体" panose="02020700000000000000" pitchFamily="18" charset="-122"/>
                    <a:ea typeface="思源宋体" panose="02020700000000000000" pitchFamily="18" charset="-122"/>
                    <a:cs typeface="+mn-ea"/>
                    <a:sym typeface="微软雅黑" panose="020B0503020204020204" pitchFamily="34" charset="-122"/>
                  </a:rPr>
                  <a:t>05</a:t>
                </a:r>
                <a:endParaRPr lang="zh-CN" altLang="en-US" sz="2400" dirty="0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  <a:cs typeface="+mn-ea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1219364" y="669024"/>
              <a:ext cx="6197600" cy="296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US" altLang="zh-CN" sz="1200" i="1" spc="130" dirty="0">
                  <a:solidFill>
                    <a:schemeClr val="accent1">
                      <a:lumMod val="7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Lorem ipsum dolor sit amet, consectetuer adipiscing elit.  </a:t>
              </a:r>
              <a:endParaRPr lang="en-US" altLang="zh-CN" sz="1200" i="1" spc="130" dirty="0">
                <a:solidFill>
                  <a:schemeClr val="accent1">
                    <a:lumMod val="7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1928648" y="126099"/>
              <a:ext cx="238815" cy="576000"/>
            </a:xfrm>
            <a:prstGeom prst="rect">
              <a:avLst/>
            </a:prstGeom>
            <a:solidFill>
              <a:srgbClr val="1E497C"/>
            </a:solidFill>
            <a:ln w="12700">
              <a:solidFill>
                <a:srgbClr val="1E497C"/>
              </a:solidFill>
            </a:ln>
            <a:effectLst>
              <a:glow rad="38100">
                <a:schemeClr val="accent1">
                  <a:lumMod val="75000"/>
                  <a:alpha val="41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思源宋体" panose="02020700000000000000" pitchFamily="18" charset="-122"/>
                <a:ea typeface="思源宋体" panose="02020700000000000000" pitchFamily="18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219201" y="295262"/>
              <a:ext cx="250053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dirty="0">
                  <a:latin typeface="思源黑体" panose="020B0500000000000000" pitchFamily="34" charset="-122"/>
                  <a:ea typeface="思源黑体" panose="020B0500000000000000" pitchFamily="34" charset="-122"/>
                </a:rPr>
                <a:t>项目遇到的问题</a:t>
              </a:r>
              <a:endParaRPr lang="zh-CN" altLang="en-US" sz="2400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sp>
        <p:nvSpPr>
          <p:cNvPr id="21" name="TextBox 30"/>
          <p:cNvSpPr txBox="1"/>
          <p:nvPr/>
        </p:nvSpPr>
        <p:spPr>
          <a:xfrm>
            <a:off x="1747618" y="1560045"/>
            <a:ext cx="1368065" cy="558000"/>
          </a:xfrm>
          <a:prstGeom prst="homePlate">
            <a:avLst/>
          </a:prstGeom>
          <a:solidFill>
            <a:srgbClr val="1E497C"/>
          </a:solidFill>
        </p:spPr>
        <p:txBody>
          <a:bodyPr wrap="square" lIns="216000" tIns="0" rIns="0" bIns="0" rtlCol="0" anchor="ctr">
            <a:no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第五章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25" name="TextBox 29"/>
          <p:cNvSpPr txBox="1"/>
          <p:nvPr/>
        </p:nvSpPr>
        <p:spPr>
          <a:xfrm>
            <a:off x="2909942" y="1560044"/>
            <a:ext cx="7507053" cy="558000"/>
          </a:xfrm>
          <a:prstGeom prst="chevr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lIns="144000" tIns="0" rIns="0" bIns="0" rtlCol="0" anchor="ctr">
            <a:noAutofit/>
          </a:bodyPr>
          <a:lstStyle/>
          <a:p>
            <a:pPr algn="just"/>
            <a:r>
              <a:rPr lang="zh-CN" altLang="en-US" sz="24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项目遇到的难点</a:t>
            </a:r>
            <a:endParaRPr lang="zh-CN" altLang="en-US" sz="2400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Sing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3" grpId="0" bldLvl="0" animBg="1"/>
      <p:bldP spid="46" grpId="0"/>
      <p:bldP spid="49" grpId="0" bldLvl="0" animBg="1"/>
      <p:bldP spid="52" grpId="0"/>
      <p:bldP spid="55" grpId="0" bldLvl="0" animBg="1"/>
      <p:bldP spid="64" grpId="0"/>
      <p:bldP spid="67" grpId="0" bldLvl="0" animBg="1"/>
      <p:bldP spid="21" grpId="0" animBg="1"/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277659" y="126099"/>
            <a:ext cx="11889804" cy="839470"/>
            <a:chOff x="277659" y="126099"/>
            <a:chExt cx="11889804" cy="839470"/>
          </a:xfrm>
        </p:grpSpPr>
        <p:grpSp>
          <p:nvGrpSpPr>
            <p:cNvPr id="28" name="组合 27"/>
            <p:cNvGrpSpPr/>
            <p:nvPr/>
          </p:nvGrpSpPr>
          <p:grpSpPr>
            <a:xfrm>
              <a:off x="277659" y="236217"/>
              <a:ext cx="674369" cy="576000"/>
              <a:chOff x="277659" y="236217"/>
              <a:chExt cx="674369" cy="576000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326844" y="236217"/>
                <a:ext cx="576000" cy="576000"/>
              </a:xfrm>
              <a:prstGeom prst="rect">
                <a:avLst/>
              </a:prstGeom>
              <a:solidFill>
                <a:srgbClr val="1E497C"/>
              </a:solidFill>
              <a:ln w="12700">
                <a:solidFill>
                  <a:srgbClr val="1E497C"/>
                </a:solidFill>
              </a:ln>
              <a:effectLst>
                <a:glow rad="38100">
                  <a:schemeClr val="accent1">
                    <a:lumMod val="75000"/>
                    <a:alpha val="41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</a:endParaRPr>
              </a:p>
            </p:txBody>
          </p:sp>
          <p:sp>
            <p:nvSpPr>
              <p:cNvPr id="38" name="标题 2"/>
              <p:cNvSpPr txBox="1"/>
              <p:nvPr/>
            </p:nvSpPr>
            <p:spPr>
              <a:xfrm>
                <a:off x="277659" y="295262"/>
                <a:ext cx="674369" cy="45791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>
                    <a:solidFill>
                      <a:schemeClr val="bg1"/>
                    </a:solidFill>
                    <a:latin typeface="思源宋体" panose="02020700000000000000" pitchFamily="18" charset="-122"/>
                    <a:ea typeface="思源宋体" panose="02020700000000000000" pitchFamily="18" charset="-122"/>
                    <a:cs typeface="+mn-ea"/>
                    <a:sym typeface="微软雅黑" panose="020B0503020204020204" pitchFamily="34" charset="-122"/>
                  </a:rPr>
                  <a:t>05</a:t>
                </a:r>
                <a:endParaRPr lang="zh-CN" altLang="en-US" sz="2400" dirty="0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  <a:cs typeface="+mn-ea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1219364" y="669024"/>
              <a:ext cx="5946775" cy="296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US" altLang="zh-CN" sz="1200" i="1" spc="130" dirty="0">
                  <a:solidFill>
                    <a:schemeClr val="accent1">
                      <a:lumMod val="7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Lorem ipsum dolor sit amet, consectetuer adipiscing elit.  </a:t>
              </a:r>
              <a:endParaRPr lang="en-US" altLang="zh-CN" sz="1200" i="1" spc="130" dirty="0">
                <a:solidFill>
                  <a:schemeClr val="accent1">
                    <a:lumMod val="7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1928648" y="126099"/>
              <a:ext cx="238815" cy="576000"/>
            </a:xfrm>
            <a:prstGeom prst="rect">
              <a:avLst/>
            </a:prstGeom>
            <a:solidFill>
              <a:srgbClr val="1E497C"/>
            </a:solidFill>
            <a:ln w="12700">
              <a:solidFill>
                <a:srgbClr val="1E497C"/>
              </a:solidFill>
            </a:ln>
            <a:effectLst>
              <a:glow rad="38100">
                <a:schemeClr val="accent1">
                  <a:lumMod val="75000"/>
                  <a:alpha val="41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思源宋体" panose="02020700000000000000" pitchFamily="18" charset="-122"/>
                <a:ea typeface="思源宋体" panose="02020700000000000000" pitchFamily="18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219364" y="295009"/>
              <a:ext cx="18554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dirty="0">
                  <a:latin typeface="思源黑体" panose="020B0500000000000000" pitchFamily="34" charset="-122"/>
                  <a:ea typeface="思源黑体" panose="020B0500000000000000" pitchFamily="34" charset="-122"/>
                  <a:sym typeface="+mn-ea"/>
                </a:rPr>
                <a:t>解决对策</a:t>
              </a:r>
              <a:endParaRPr lang="zh-CN" altLang="en-US" sz="2400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sp>
        <p:nvSpPr>
          <p:cNvPr id="39" name="îşliḋè"/>
          <p:cNvSpPr/>
          <p:nvPr/>
        </p:nvSpPr>
        <p:spPr>
          <a:xfrm>
            <a:off x="246890" y="2048329"/>
            <a:ext cx="11568880" cy="1180461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40" name="ïśḷîḑè"/>
          <p:cNvSpPr/>
          <p:nvPr/>
        </p:nvSpPr>
        <p:spPr>
          <a:xfrm>
            <a:off x="4890462" y="1364221"/>
            <a:ext cx="2317800" cy="23695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41" name="ïśľíḍé"/>
          <p:cNvSpPr/>
          <p:nvPr/>
        </p:nvSpPr>
        <p:spPr>
          <a:xfrm>
            <a:off x="5028386" y="1505227"/>
            <a:ext cx="2041950" cy="2087573"/>
          </a:xfrm>
          <a:prstGeom prst="ellipse">
            <a:avLst/>
          </a:prstGeom>
          <a:blipFill dpi="0" rotWithShape="1">
            <a:blip r:embed="rId1" cstate="print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dirty="0"/>
          </a:p>
        </p:txBody>
      </p:sp>
      <p:sp>
        <p:nvSpPr>
          <p:cNvPr id="42" name="íṧľiḍè"/>
          <p:cNvSpPr/>
          <p:nvPr/>
        </p:nvSpPr>
        <p:spPr bwMode="auto">
          <a:xfrm>
            <a:off x="5815494" y="5034141"/>
            <a:ext cx="482167" cy="492024"/>
          </a:xfrm>
          <a:custGeom>
            <a:avLst/>
            <a:gdLst>
              <a:gd name="T0" fmla="*/ 164 w 204"/>
              <a:gd name="T1" fmla="*/ 0 h 204"/>
              <a:gd name="T2" fmla="*/ 39 w 204"/>
              <a:gd name="T3" fmla="*/ 0 h 204"/>
              <a:gd name="T4" fmla="*/ 0 w 204"/>
              <a:gd name="T5" fmla="*/ 39 h 204"/>
              <a:gd name="T6" fmla="*/ 0 w 204"/>
              <a:gd name="T7" fmla="*/ 81 h 204"/>
              <a:gd name="T8" fmla="*/ 0 w 204"/>
              <a:gd name="T9" fmla="*/ 164 h 204"/>
              <a:gd name="T10" fmla="*/ 39 w 204"/>
              <a:gd name="T11" fmla="*/ 204 h 204"/>
              <a:gd name="T12" fmla="*/ 164 w 204"/>
              <a:gd name="T13" fmla="*/ 204 h 204"/>
              <a:gd name="T14" fmla="*/ 204 w 204"/>
              <a:gd name="T15" fmla="*/ 164 h 204"/>
              <a:gd name="T16" fmla="*/ 204 w 204"/>
              <a:gd name="T17" fmla="*/ 81 h 204"/>
              <a:gd name="T18" fmla="*/ 204 w 204"/>
              <a:gd name="T19" fmla="*/ 39 h 204"/>
              <a:gd name="T20" fmla="*/ 164 w 204"/>
              <a:gd name="T21" fmla="*/ 0 h 204"/>
              <a:gd name="T22" fmla="*/ 176 w 204"/>
              <a:gd name="T23" fmla="*/ 23 h 204"/>
              <a:gd name="T24" fmla="*/ 180 w 204"/>
              <a:gd name="T25" fmla="*/ 23 h 204"/>
              <a:gd name="T26" fmla="*/ 180 w 204"/>
              <a:gd name="T27" fmla="*/ 28 h 204"/>
              <a:gd name="T28" fmla="*/ 180 w 204"/>
              <a:gd name="T29" fmla="*/ 58 h 204"/>
              <a:gd name="T30" fmla="*/ 146 w 204"/>
              <a:gd name="T31" fmla="*/ 58 h 204"/>
              <a:gd name="T32" fmla="*/ 146 w 204"/>
              <a:gd name="T33" fmla="*/ 24 h 204"/>
              <a:gd name="T34" fmla="*/ 176 w 204"/>
              <a:gd name="T35" fmla="*/ 23 h 204"/>
              <a:gd name="T36" fmla="*/ 73 w 204"/>
              <a:gd name="T37" fmla="*/ 81 h 204"/>
              <a:gd name="T38" fmla="*/ 102 w 204"/>
              <a:gd name="T39" fmla="*/ 66 h 204"/>
              <a:gd name="T40" fmla="*/ 131 w 204"/>
              <a:gd name="T41" fmla="*/ 81 h 204"/>
              <a:gd name="T42" fmla="*/ 138 w 204"/>
              <a:gd name="T43" fmla="*/ 102 h 204"/>
              <a:gd name="T44" fmla="*/ 102 w 204"/>
              <a:gd name="T45" fmla="*/ 138 h 204"/>
              <a:gd name="T46" fmla="*/ 66 w 204"/>
              <a:gd name="T47" fmla="*/ 102 h 204"/>
              <a:gd name="T48" fmla="*/ 73 w 204"/>
              <a:gd name="T49" fmla="*/ 81 h 204"/>
              <a:gd name="T50" fmla="*/ 184 w 204"/>
              <a:gd name="T51" fmla="*/ 164 h 204"/>
              <a:gd name="T52" fmla="*/ 164 w 204"/>
              <a:gd name="T53" fmla="*/ 184 h 204"/>
              <a:gd name="T54" fmla="*/ 39 w 204"/>
              <a:gd name="T55" fmla="*/ 184 h 204"/>
              <a:gd name="T56" fmla="*/ 20 w 204"/>
              <a:gd name="T57" fmla="*/ 164 h 204"/>
              <a:gd name="T58" fmla="*/ 20 w 204"/>
              <a:gd name="T59" fmla="*/ 81 h 204"/>
              <a:gd name="T60" fmla="*/ 50 w 204"/>
              <a:gd name="T61" fmla="*/ 81 h 204"/>
              <a:gd name="T62" fmla="*/ 46 w 204"/>
              <a:gd name="T63" fmla="*/ 102 h 204"/>
              <a:gd name="T64" fmla="*/ 102 w 204"/>
              <a:gd name="T65" fmla="*/ 158 h 204"/>
              <a:gd name="T66" fmla="*/ 157 w 204"/>
              <a:gd name="T67" fmla="*/ 102 h 204"/>
              <a:gd name="T68" fmla="*/ 153 w 204"/>
              <a:gd name="T69" fmla="*/ 81 h 204"/>
              <a:gd name="T70" fmla="*/ 184 w 204"/>
              <a:gd name="T71" fmla="*/ 81 h 204"/>
              <a:gd name="T72" fmla="*/ 184 w 204"/>
              <a:gd name="T73" fmla="*/ 164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04" h="204">
                <a:moveTo>
                  <a:pt x="164" y="0"/>
                </a:moveTo>
                <a:cubicBezTo>
                  <a:pt x="39" y="0"/>
                  <a:pt x="39" y="0"/>
                  <a:pt x="39" y="0"/>
                </a:cubicBezTo>
                <a:cubicBezTo>
                  <a:pt x="17" y="0"/>
                  <a:pt x="0" y="18"/>
                  <a:pt x="0" y="39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164"/>
                  <a:pt x="0" y="164"/>
                  <a:pt x="0" y="164"/>
                </a:cubicBezTo>
                <a:cubicBezTo>
                  <a:pt x="0" y="186"/>
                  <a:pt x="17" y="204"/>
                  <a:pt x="39" y="204"/>
                </a:cubicBezTo>
                <a:cubicBezTo>
                  <a:pt x="164" y="204"/>
                  <a:pt x="164" y="204"/>
                  <a:pt x="164" y="204"/>
                </a:cubicBezTo>
                <a:cubicBezTo>
                  <a:pt x="186" y="204"/>
                  <a:pt x="204" y="186"/>
                  <a:pt x="204" y="164"/>
                </a:cubicBezTo>
                <a:cubicBezTo>
                  <a:pt x="204" y="81"/>
                  <a:pt x="204" y="81"/>
                  <a:pt x="204" y="81"/>
                </a:cubicBezTo>
                <a:cubicBezTo>
                  <a:pt x="204" y="39"/>
                  <a:pt x="204" y="39"/>
                  <a:pt x="204" y="39"/>
                </a:cubicBezTo>
                <a:cubicBezTo>
                  <a:pt x="204" y="18"/>
                  <a:pt x="186" y="0"/>
                  <a:pt x="164" y="0"/>
                </a:cubicBezTo>
                <a:close/>
                <a:moveTo>
                  <a:pt x="176" y="23"/>
                </a:moveTo>
                <a:cubicBezTo>
                  <a:pt x="180" y="23"/>
                  <a:pt x="180" y="23"/>
                  <a:pt x="180" y="23"/>
                </a:cubicBezTo>
                <a:cubicBezTo>
                  <a:pt x="180" y="28"/>
                  <a:pt x="180" y="28"/>
                  <a:pt x="180" y="28"/>
                </a:cubicBezTo>
                <a:cubicBezTo>
                  <a:pt x="180" y="58"/>
                  <a:pt x="180" y="58"/>
                  <a:pt x="180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24"/>
                  <a:pt x="146" y="24"/>
                  <a:pt x="146" y="24"/>
                </a:cubicBezTo>
                <a:lnTo>
                  <a:pt x="176" y="23"/>
                </a:lnTo>
                <a:close/>
                <a:moveTo>
                  <a:pt x="73" y="81"/>
                </a:moveTo>
                <a:cubicBezTo>
                  <a:pt x="79" y="72"/>
                  <a:pt x="90" y="66"/>
                  <a:pt x="102" y="66"/>
                </a:cubicBezTo>
                <a:cubicBezTo>
                  <a:pt x="114" y="66"/>
                  <a:pt x="124" y="72"/>
                  <a:pt x="131" y="81"/>
                </a:cubicBezTo>
                <a:cubicBezTo>
                  <a:pt x="135" y="87"/>
                  <a:pt x="138" y="94"/>
                  <a:pt x="138" y="102"/>
                </a:cubicBezTo>
                <a:cubicBezTo>
                  <a:pt x="138" y="122"/>
                  <a:pt x="121" y="138"/>
                  <a:pt x="102" y="138"/>
                </a:cubicBezTo>
                <a:cubicBezTo>
                  <a:pt x="82" y="138"/>
                  <a:pt x="66" y="122"/>
                  <a:pt x="66" y="102"/>
                </a:cubicBezTo>
                <a:cubicBezTo>
                  <a:pt x="66" y="94"/>
                  <a:pt x="68" y="87"/>
                  <a:pt x="73" y="81"/>
                </a:cubicBezTo>
                <a:close/>
                <a:moveTo>
                  <a:pt x="184" y="164"/>
                </a:moveTo>
                <a:cubicBezTo>
                  <a:pt x="184" y="175"/>
                  <a:pt x="175" y="184"/>
                  <a:pt x="164" y="184"/>
                </a:cubicBezTo>
                <a:cubicBezTo>
                  <a:pt x="39" y="184"/>
                  <a:pt x="39" y="184"/>
                  <a:pt x="39" y="184"/>
                </a:cubicBezTo>
                <a:cubicBezTo>
                  <a:pt x="28" y="184"/>
                  <a:pt x="20" y="175"/>
                  <a:pt x="20" y="164"/>
                </a:cubicBezTo>
                <a:cubicBezTo>
                  <a:pt x="20" y="81"/>
                  <a:pt x="20" y="81"/>
                  <a:pt x="20" y="81"/>
                </a:cubicBezTo>
                <a:cubicBezTo>
                  <a:pt x="50" y="81"/>
                  <a:pt x="50" y="81"/>
                  <a:pt x="50" y="81"/>
                </a:cubicBezTo>
                <a:cubicBezTo>
                  <a:pt x="47" y="87"/>
                  <a:pt x="46" y="95"/>
                  <a:pt x="46" y="102"/>
                </a:cubicBezTo>
                <a:cubicBezTo>
                  <a:pt x="46" y="133"/>
                  <a:pt x="71" y="158"/>
                  <a:pt x="102" y="158"/>
                </a:cubicBezTo>
                <a:cubicBezTo>
                  <a:pt x="132" y="158"/>
                  <a:pt x="157" y="133"/>
                  <a:pt x="157" y="102"/>
                </a:cubicBezTo>
                <a:cubicBezTo>
                  <a:pt x="157" y="95"/>
                  <a:pt x="156" y="87"/>
                  <a:pt x="153" y="81"/>
                </a:cubicBezTo>
                <a:cubicBezTo>
                  <a:pt x="184" y="81"/>
                  <a:pt x="184" y="81"/>
                  <a:pt x="184" y="81"/>
                </a:cubicBezTo>
                <a:lnTo>
                  <a:pt x="184" y="1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44" name="iṡ1íḓê"/>
          <p:cNvSpPr txBox="1"/>
          <p:nvPr/>
        </p:nvSpPr>
        <p:spPr>
          <a:xfrm>
            <a:off x="429895" y="3596005"/>
            <a:ext cx="4879975" cy="2849880"/>
          </a:xfrm>
          <a:prstGeom prst="rect">
            <a:avLst/>
          </a:prstGeom>
          <a:noFill/>
        </p:spPr>
        <p:txBody>
          <a:bodyPr wrap="square" lIns="90000" tIns="46800" rIns="90000" bIns="46800" anchor="t" anchorCtr="1">
            <a:normAutofit fontScale="80000"/>
          </a:bodyPr>
          <a:lstStyle/>
          <a:p>
            <a:pPr algn="l">
              <a:lnSpc>
                <a:spcPct val="120000"/>
              </a:lnSpc>
            </a:pP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第一步，创建多个环境配置文件</a:t>
            </a:r>
            <a:b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 开发环境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</a:pP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.env.development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</a:pP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线上环境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</a:pP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.env.production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</a:pP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灰度环境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</a:pP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.env.staging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</a:pP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</a:pP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.env.testing</a:t>
            </a:r>
            <a:b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第二步，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在配置文件中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编写内容</a:t>
            </a:r>
            <a:b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第三步，在package.json文件中编写启动命令</a:t>
            </a:r>
            <a:b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第四步，输出环境变量并演示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iṡ1íḓê"/>
          <p:cNvSpPr txBox="1"/>
          <p:nvPr/>
        </p:nvSpPr>
        <p:spPr>
          <a:xfrm>
            <a:off x="6671945" y="3391535"/>
            <a:ext cx="4989830" cy="2914015"/>
          </a:xfrm>
          <a:prstGeom prst="rect">
            <a:avLst/>
          </a:prstGeom>
          <a:noFill/>
        </p:spPr>
        <p:txBody>
          <a:bodyPr wrap="square" lIns="90000" tIns="46800" rIns="90000" bIns="46800" anchor="t" anchorCtr="1">
            <a:normAutofit fontScale="25000"/>
          </a:bodyPr>
          <a:lstStyle/>
          <a:p>
            <a:pPr>
              <a:lnSpc>
                <a:spcPts val="2200"/>
              </a:lnSpc>
            </a:pPr>
            <a:r>
              <a:rPr lang="zh-CN" altLang="en-US" sz="4800" spc="1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第一步:下载mock</a:t>
            </a:r>
            <a:r>
              <a:rPr lang="en-US" altLang="zh-CN" sz="4800" spc="1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zh-CN" altLang="en-US" sz="4800" spc="1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 和express和nodemon</a:t>
            </a:r>
            <a:br>
              <a:rPr lang="zh-CN" altLang="en-US" sz="4800" spc="13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4800" spc="1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4800" spc="1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npm instalt mockjs express nodemor</a:t>
            </a:r>
            <a:br>
              <a:rPr lang="zh-CN" altLang="en-US" sz="4800" spc="13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4800" spc="1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第二步:配置</a:t>
            </a:r>
            <a:r>
              <a:rPr lang="en-US" altLang="zh-CN" sz="4800" spc="1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zh-CN" altLang="en-US" sz="4800" spc="1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son数据</a:t>
            </a:r>
            <a:br>
              <a:rPr lang="zh-CN" altLang="en-US" sz="4800" spc="13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4800" spc="1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1</a:t>
            </a:r>
            <a:r>
              <a:rPr lang="zh-CN" altLang="en-US" sz="4800" spc="1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、新建common文件夹</a:t>
            </a:r>
            <a:br>
              <a:rPr lang="zh-CN" altLang="en-US" sz="4800" spc="13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4800" spc="1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spc="1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2</a:t>
            </a:r>
            <a:r>
              <a:rPr lang="zh-CN" altLang="en-US" sz="4800" spc="1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、在common文件下新建</a:t>
            </a:r>
            <a:r>
              <a:rPr lang="en-US" altLang="zh-CN" sz="4800" spc="1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sz="4800" spc="1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br>
              <a:rPr lang="zh-CN" altLang="en-US" sz="4800" spc="13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4800" spc="1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第三步:编写express服务</a:t>
            </a:r>
            <a:br>
              <a:rPr lang="zh-CN" altLang="en-US" sz="4800" spc="13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4800" spc="1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第四步</a:t>
            </a:r>
            <a:r>
              <a:rPr lang="en-US" altLang="zh-CN" sz="4800" spc="1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:在根目录下新增mock文件夹新建,server.js文件</a:t>
            </a:r>
            <a:br>
              <a:rPr lang="en-US" altLang="zh-CN" sz="4800" spc="13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4800" spc="1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1</a:t>
            </a:r>
            <a:r>
              <a:rPr lang="zh-CN" altLang="en-US" sz="4800" spc="1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、在</a:t>
            </a:r>
            <a:r>
              <a:rPr lang="en-US" altLang="zh-CN" sz="4800" spc="1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server.js</a:t>
            </a:r>
            <a:r>
              <a:rPr lang="zh-CN" altLang="en-US" sz="4800" spc="1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文件下引入express</a:t>
            </a:r>
            <a:br>
              <a:rPr lang="zh-CN" altLang="en-US" sz="4800" spc="13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4800" spc="1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spc="1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2</a:t>
            </a:r>
            <a:r>
              <a:rPr lang="zh-CN" altLang="en-US" sz="4800" spc="1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、引入mock</a:t>
            </a:r>
            <a:br>
              <a:rPr lang="zh-CN" altLang="en-US" sz="4800" spc="13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4800" spc="1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3</a:t>
            </a:r>
            <a:r>
              <a:rPr lang="zh-CN" altLang="en-US" sz="4800" spc="1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、实例化express</a:t>
            </a:r>
            <a:endParaRPr lang="zh-CN" altLang="en-US" sz="4800" spc="13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1719323" y="2392337"/>
            <a:ext cx="231780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多环境配置</a:t>
            </a:r>
            <a:endParaRPr lang="zh-CN" altLang="en-US" sz="2600" b="1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1" name="直接连接符 80"/>
          <p:cNvCxnSpPr/>
          <p:nvPr/>
        </p:nvCxnSpPr>
        <p:spPr>
          <a:xfrm>
            <a:off x="6027998" y="3911263"/>
            <a:ext cx="0" cy="253465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8061703" y="2392337"/>
            <a:ext cx="231780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600" b="1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Mock</a:t>
            </a:r>
            <a:r>
              <a:rPr lang="zh-CN" altLang="en-US" sz="2600" b="1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zh-CN" altLang="en-US" sz="2600" b="1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2" fill="hold" grpId="0" nodeType="afterEffect" p14:presetBounceEnd="46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7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8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20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9" grpId="0" bldLvl="0" animBg="1"/>
          <p:bldP spid="41" grpId="0" bldLvl="0" animBg="1"/>
          <p:bldP spid="8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20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9" grpId="0" bldLvl="0" animBg="1"/>
          <p:bldP spid="41" grpId="0" bldLvl="0" animBg="1"/>
          <p:bldP spid="80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277659" y="126099"/>
            <a:ext cx="11889804" cy="839470"/>
            <a:chOff x="277659" y="126099"/>
            <a:chExt cx="11889804" cy="839470"/>
          </a:xfrm>
        </p:grpSpPr>
        <p:grpSp>
          <p:nvGrpSpPr>
            <p:cNvPr id="28" name="组合 27"/>
            <p:cNvGrpSpPr/>
            <p:nvPr/>
          </p:nvGrpSpPr>
          <p:grpSpPr>
            <a:xfrm>
              <a:off x="277659" y="236217"/>
              <a:ext cx="674369" cy="576000"/>
              <a:chOff x="277659" y="236217"/>
              <a:chExt cx="674369" cy="576000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326844" y="236217"/>
                <a:ext cx="576000" cy="576000"/>
              </a:xfrm>
              <a:prstGeom prst="rect">
                <a:avLst/>
              </a:prstGeom>
              <a:solidFill>
                <a:srgbClr val="1E497C"/>
              </a:solidFill>
              <a:ln w="12700">
                <a:solidFill>
                  <a:srgbClr val="1E497C"/>
                </a:solidFill>
              </a:ln>
              <a:effectLst>
                <a:glow rad="38100">
                  <a:schemeClr val="accent1">
                    <a:lumMod val="75000"/>
                    <a:alpha val="41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</a:endParaRPr>
              </a:p>
            </p:txBody>
          </p:sp>
          <p:sp>
            <p:nvSpPr>
              <p:cNvPr id="38" name="标题 2"/>
              <p:cNvSpPr txBox="1"/>
              <p:nvPr/>
            </p:nvSpPr>
            <p:spPr>
              <a:xfrm>
                <a:off x="277659" y="295262"/>
                <a:ext cx="674369" cy="45791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>
                    <a:solidFill>
                      <a:schemeClr val="bg1"/>
                    </a:solidFill>
                    <a:latin typeface="思源宋体" panose="02020700000000000000" pitchFamily="18" charset="-122"/>
                    <a:ea typeface="思源宋体" panose="02020700000000000000" pitchFamily="18" charset="-122"/>
                    <a:cs typeface="+mn-ea"/>
                    <a:sym typeface="微软雅黑" panose="020B0503020204020204" pitchFamily="34" charset="-122"/>
                  </a:rPr>
                  <a:t>05</a:t>
                </a:r>
                <a:endParaRPr lang="zh-CN" altLang="en-US" sz="2400" dirty="0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  <a:cs typeface="+mn-ea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1219364" y="669024"/>
              <a:ext cx="5946775" cy="296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US" altLang="zh-CN" sz="1200" i="1" spc="130" dirty="0">
                  <a:solidFill>
                    <a:schemeClr val="accent1">
                      <a:lumMod val="7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Lorem ipsum dolor sit amet, consectetuer adipiscing elit.  </a:t>
              </a:r>
              <a:endParaRPr lang="en-US" altLang="zh-CN" sz="1200" i="1" spc="130" dirty="0">
                <a:solidFill>
                  <a:schemeClr val="accent1">
                    <a:lumMod val="7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1928648" y="126099"/>
              <a:ext cx="238815" cy="576000"/>
            </a:xfrm>
            <a:prstGeom prst="rect">
              <a:avLst/>
            </a:prstGeom>
            <a:solidFill>
              <a:srgbClr val="1E497C"/>
            </a:solidFill>
            <a:ln w="12700">
              <a:solidFill>
                <a:srgbClr val="1E497C"/>
              </a:solidFill>
            </a:ln>
            <a:effectLst>
              <a:glow rad="38100">
                <a:schemeClr val="accent1">
                  <a:lumMod val="75000"/>
                  <a:alpha val="41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思源宋体" panose="02020700000000000000" pitchFamily="18" charset="-122"/>
                <a:ea typeface="思源宋体" panose="02020700000000000000" pitchFamily="18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219364" y="295009"/>
              <a:ext cx="18554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dirty="0">
                  <a:latin typeface="思源黑体" panose="020B0500000000000000" pitchFamily="34" charset="-122"/>
                  <a:ea typeface="思源黑体" panose="020B0500000000000000" pitchFamily="34" charset="-122"/>
                  <a:sym typeface="+mn-ea"/>
                </a:rPr>
                <a:t>解决对策</a:t>
              </a:r>
              <a:endParaRPr lang="zh-CN" altLang="en-US" sz="2400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sp>
        <p:nvSpPr>
          <p:cNvPr id="39" name="îşliḋè"/>
          <p:cNvSpPr/>
          <p:nvPr/>
        </p:nvSpPr>
        <p:spPr>
          <a:xfrm>
            <a:off x="262765" y="1844494"/>
            <a:ext cx="11568880" cy="1180461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40" name="ïśḷîḑè"/>
          <p:cNvSpPr/>
          <p:nvPr/>
        </p:nvSpPr>
        <p:spPr>
          <a:xfrm>
            <a:off x="4890462" y="1364221"/>
            <a:ext cx="2317800" cy="23695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41" name="ïśľíḍé"/>
          <p:cNvSpPr/>
          <p:nvPr/>
        </p:nvSpPr>
        <p:spPr>
          <a:xfrm>
            <a:off x="5044261" y="1301392"/>
            <a:ext cx="2041950" cy="2087573"/>
          </a:xfrm>
          <a:prstGeom prst="ellipse">
            <a:avLst/>
          </a:prstGeom>
          <a:blipFill dpi="0" rotWithShape="1">
            <a:blip r:embed="rId1" cstate="print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dirty="0"/>
          </a:p>
        </p:txBody>
      </p:sp>
      <p:sp>
        <p:nvSpPr>
          <p:cNvPr id="42" name="íṧľiḍè"/>
          <p:cNvSpPr/>
          <p:nvPr/>
        </p:nvSpPr>
        <p:spPr bwMode="auto">
          <a:xfrm>
            <a:off x="5815494" y="5034141"/>
            <a:ext cx="482167" cy="492024"/>
          </a:xfrm>
          <a:custGeom>
            <a:avLst/>
            <a:gdLst>
              <a:gd name="T0" fmla="*/ 164 w 204"/>
              <a:gd name="T1" fmla="*/ 0 h 204"/>
              <a:gd name="T2" fmla="*/ 39 w 204"/>
              <a:gd name="T3" fmla="*/ 0 h 204"/>
              <a:gd name="T4" fmla="*/ 0 w 204"/>
              <a:gd name="T5" fmla="*/ 39 h 204"/>
              <a:gd name="T6" fmla="*/ 0 w 204"/>
              <a:gd name="T7" fmla="*/ 81 h 204"/>
              <a:gd name="T8" fmla="*/ 0 w 204"/>
              <a:gd name="T9" fmla="*/ 164 h 204"/>
              <a:gd name="T10" fmla="*/ 39 w 204"/>
              <a:gd name="T11" fmla="*/ 204 h 204"/>
              <a:gd name="T12" fmla="*/ 164 w 204"/>
              <a:gd name="T13" fmla="*/ 204 h 204"/>
              <a:gd name="T14" fmla="*/ 204 w 204"/>
              <a:gd name="T15" fmla="*/ 164 h 204"/>
              <a:gd name="T16" fmla="*/ 204 w 204"/>
              <a:gd name="T17" fmla="*/ 81 h 204"/>
              <a:gd name="T18" fmla="*/ 204 w 204"/>
              <a:gd name="T19" fmla="*/ 39 h 204"/>
              <a:gd name="T20" fmla="*/ 164 w 204"/>
              <a:gd name="T21" fmla="*/ 0 h 204"/>
              <a:gd name="T22" fmla="*/ 176 w 204"/>
              <a:gd name="T23" fmla="*/ 23 h 204"/>
              <a:gd name="T24" fmla="*/ 180 w 204"/>
              <a:gd name="T25" fmla="*/ 23 h 204"/>
              <a:gd name="T26" fmla="*/ 180 w 204"/>
              <a:gd name="T27" fmla="*/ 28 h 204"/>
              <a:gd name="T28" fmla="*/ 180 w 204"/>
              <a:gd name="T29" fmla="*/ 58 h 204"/>
              <a:gd name="T30" fmla="*/ 146 w 204"/>
              <a:gd name="T31" fmla="*/ 58 h 204"/>
              <a:gd name="T32" fmla="*/ 146 w 204"/>
              <a:gd name="T33" fmla="*/ 24 h 204"/>
              <a:gd name="T34" fmla="*/ 176 w 204"/>
              <a:gd name="T35" fmla="*/ 23 h 204"/>
              <a:gd name="T36" fmla="*/ 73 w 204"/>
              <a:gd name="T37" fmla="*/ 81 h 204"/>
              <a:gd name="T38" fmla="*/ 102 w 204"/>
              <a:gd name="T39" fmla="*/ 66 h 204"/>
              <a:gd name="T40" fmla="*/ 131 w 204"/>
              <a:gd name="T41" fmla="*/ 81 h 204"/>
              <a:gd name="T42" fmla="*/ 138 w 204"/>
              <a:gd name="T43" fmla="*/ 102 h 204"/>
              <a:gd name="T44" fmla="*/ 102 w 204"/>
              <a:gd name="T45" fmla="*/ 138 h 204"/>
              <a:gd name="T46" fmla="*/ 66 w 204"/>
              <a:gd name="T47" fmla="*/ 102 h 204"/>
              <a:gd name="T48" fmla="*/ 73 w 204"/>
              <a:gd name="T49" fmla="*/ 81 h 204"/>
              <a:gd name="T50" fmla="*/ 184 w 204"/>
              <a:gd name="T51" fmla="*/ 164 h 204"/>
              <a:gd name="T52" fmla="*/ 164 w 204"/>
              <a:gd name="T53" fmla="*/ 184 h 204"/>
              <a:gd name="T54" fmla="*/ 39 w 204"/>
              <a:gd name="T55" fmla="*/ 184 h 204"/>
              <a:gd name="T56" fmla="*/ 20 w 204"/>
              <a:gd name="T57" fmla="*/ 164 h 204"/>
              <a:gd name="T58" fmla="*/ 20 w 204"/>
              <a:gd name="T59" fmla="*/ 81 h 204"/>
              <a:gd name="T60" fmla="*/ 50 w 204"/>
              <a:gd name="T61" fmla="*/ 81 h 204"/>
              <a:gd name="T62" fmla="*/ 46 w 204"/>
              <a:gd name="T63" fmla="*/ 102 h 204"/>
              <a:gd name="T64" fmla="*/ 102 w 204"/>
              <a:gd name="T65" fmla="*/ 158 h 204"/>
              <a:gd name="T66" fmla="*/ 157 w 204"/>
              <a:gd name="T67" fmla="*/ 102 h 204"/>
              <a:gd name="T68" fmla="*/ 153 w 204"/>
              <a:gd name="T69" fmla="*/ 81 h 204"/>
              <a:gd name="T70" fmla="*/ 184 w 204"/>
              <a:gd name="T71" fmla="*/ 81 h 204"/>
              <a:gd name="T72" fmla="*/ 184 w 204"/>
              <a:gd name="T73" fmla="*/ 164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04" h="204">
                <a:moveTo>
                  <a:pt x="164" y="0"/>
                </a:moveTo>
                <a:cubicBezTo>
                  <a:pt x="39" y="0"/>
                  <a:pt x="39" y="0"/>
                  <a:pt x="39" y="0"/>
                </a:cubicBezTo>
                <a:cubicBezTo>
                  <a:pt x="17" y="0"/>
                  <a:pt x="0" y="18"/>
                  <a:pt x="0" y="39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164"/>
                  <a:pt x="0" y="164"/>
                  <a:pt x="0" y="164"/>
                </a:cubicBezTo>
                <a:cubicBezTo>
                  <a:pt x="0" y="186"/>
                  <a:pt x="17" y="204"/>
                  <a:pt x="39" y="204"/>
                </a:cubicBezTo>
                <a:cubicBezTo>
                  <a:pt x="164" y="204"/>
                  <a:pt x="164" y="204"/>
                  <a:pt x="164" y="204"/>
                </a:cubicBezTo>
                <a:cubicBezTo>
                  <a:pt x="186" y="204"/>
                  <a:pt x="204" y="186"/>
                  <a:pt x="204" y="164"/>
                </a:cubicBezTo>
                <a:cubicBezTo>
                  <a:pt x="204" y="81"/>
                  <a:pt x="204" y="81"/>
                  <a:pt x="204" y="81"/>
                </a:cubicBezTo>
                <a:cubicBezTo>
                  <a:pt x="204" y="39"/>
                  <a:pt x="204" y="39"/>
                  <a:pt x="204" y="39"/>
                </a:cubicBezTo>
                <a:cubicBezTo>
                  <a:pt x="204" y="18"/>
                  <a:pt x="186" y="0"/>
                  <a:pt x="164" y="0"/>
                </a:cubicBezTo>
                <a:close/>
                <a:moveTo>
                  <a:pt x="176" y="23"/>
                </a:moveTo>
                <a:cubicBezTo>
                  <a:pt x="180" y="23"/>
                  <a:pt x="180" y="23"/>
                  <a:pt x="180" y="23"/>
                </a:cubicBezTo>
                <a:cubicBezTo>
                  <a:pt x="180" y="28"/>
                  <a:pt x="180" y="28"/>
                  <a:pt x="180" y="28"/>
                </a:cubicBezTo>
                <a:cubicBezTo>
                  <a:pt x="180" y="58"/>
                  <a:pt x="180" y="58"/>
                  <a:pt x="180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24"/>
                  <a:pt x="146" y="24"/>
                  <a:pt x="146" y="24"/>
                </a:cubicBezTo>
                <a:lnTo>
                  <a:pt x="176" y="23"/>
                </a:lnTo>
                <a:close/>
                <a:moveTo>
                  <a:pt x="73" y="81"/>
                </a:moveTo>
                <a:cubicBezTo>
                  <a:pt x="79" y="72"/>
                  <a:pt x="90" y="66"/>
                  <a:pt x="102" y="66"/>
                </a:cubicBezTo>
                <a:cubicBezTo>
                  <a:pt x="114" y="66"/>
                  <a:pt x="124" y="72"/>
                  <a:pt x="131" y="81"/>
                </a:cubicBezTo>
                <a:cubicBezTo>
                  <a:pt x="135" y="87"/>
                  <a:pt x="138" y="94"/>
                  <a:pt x="138" y="102"/>
                </a:cubicBezTo>
                <a:cubicBezTo>
                  <a:pt x="138" y="122"/>
                  <a:pt x="121" y="138"/>
                  <a:pt x="102" y="138"/>
                </a:cubicBezTo>
                <a:cubicBezTo>
                  <a:pt x="82" y="138"/>
                  <a:pt x="66" y="122"/>
                  <a:pt x="66" y="102"/>
                </a:cubicBezTo>
                <a:cubicBezTo>
                  <a:pt x="66" y="94"/>
                  <a:pt x="68" y="87"/>
                  <a:pt x="73" y="81"/>
                </a:cubicBezTo>
                <a:close/>
                <a:moveTo>
                  <a:pt x="184" y="164"/>
                </a:moveTo>
                <a:cubicBezTo>
                  <a:pt x="184" y="175"/>
                  <a:pt x="175" y="184"/>
                  <a:pt x="164" y="184"/>
                </a:cubicBezTo>
                <a:cubicBezTo>
                  <a:pt x="39" y="184"/>
                  <a:pt x="39" y="184"/>
                  <a:pt x="39" y="184"/>
                </a:cubicBezTo>
                <a:cubicBezTo>
                  <a:pt x="28" y="184"/>
                  <a:pt x="20" y="175"/>
                  <a:pt x="20" y="164"/>
                </a:cubicBezTo>
                <a:cubicBezTo>
                  <a:pt x="20" y="81"/>
                  <a:pt x="20" y="81"/>
                  <a:pt x="20" y="81"/>
                </a:cubicBezTo>
                <a:cubicBezTo>
                  <a:pt x="50" y="81"/>
                  <a:pt x="50" y="81"/>
                  <a:pt x="50" y="81"/>
                </a:cubicBezTo>
                <a:cubicBezTo>
                  <a:pt x="47" y="87"/>
                  <a:pt x="46" y="95"/>
                  <a:pt x="46" y="102"/>
                </a:cubicBezTo>
                <a:cubicBezTo>
                  <a:pt x="46" y="133"/>
                  <a:pt x="71" y="158"/>
                  <a:pt x="102" y="158"/>
                </a:cubicBezTo>
                <a:cubicBezTo>
                  <a:pt x="132" y="158"/>
                  <a:pt x="157" y="133"/>
                  <a:pt x="157" y="102"/>
                </a:cubicBezTo>
                <a:cubicBezTo>
                  <a:pt x="157" y="95"/>
                  <a:pt x="156" y="87"/>
                  <a:pt x="153" y="81"/>
                </a:cubicBezTo>
                <a:cubicBezTo>
                  <a:pt x="184" y="81"/>
                  <a:pt x="184" y="81"/>
                  <a:pt x="184" y="81"/>
                </a:cubicBezTo>
                <a:lnTo>
                  <a:pt x="184" y="1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</a:p>
        </p:txBody>
      </p:sp>
      <p:sp>
        <p:nvSpPr>
          <p:cNvPr id="44" name="iṡ1íḓê"/>
          <p:cNvSpPr txBox="1"/>
          <p:nvPr/>
        </p:nvSpPr>
        <p:spPr>
          <a:xfrm>
            <a:off x="551180" y="3284855"/>
            <a:ext cx="4879975" cy="3150235"/>
          </a:xfrm>
          <a:prstGeom prst="rect">
            <a:avLst/>
          </a:prstGeom>
          <a:noFill/>
        </p:spPr>
        <p:txBody>
          <a:bodyPr wrap="square" lIns="90000" tIns="46800" rIns="90000" bIns="46800" anchor="t" anchorCtr="1">
            <a:no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根目录 vue.config.js文件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中配置代理</a:t>
            </a:r>
            <a:b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devServer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地的环境代理配置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open: true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是否自动打开浏览器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port: 8080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----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设置项目端口号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 false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----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是否开启https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host:"0.0.0.0"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----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允许所有的主机访问当前项目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proxy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{} ----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配置跨域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'/api':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{}----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正则匹配到以这个开头的时候 就用代理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changeOrigin:true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----默认开启代理模式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secure:false----如果是http接口,需要配置该参数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target:"url"----代理的地址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pathRewrite:{}----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路径的重命名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iṡ1íḓê"/>
          <p:cNvSpPr txBox="1"/>
          <p:nvPr/>
        </p:nvSpPr>
        <p:spPr>
          <a:xfrm>
            <a:off x="6383655" y="3284855"/>
            <a:ext cx="5304790" cy="3221990"/>
          </a:xfrm>
          <a:prstGeom prst="rect">
            <a:avLst/>
          </a:prstGeom>
          <a:noFill/>
        </p:spPr>
        <p:txBody>
          <a:bodyPr wrap="square" lIns="90000" tIns="46800" rIns="90000" bIns="46800" anchor="t" anchorCtr="1">
            <a:normAutofit fontScale="30000"/>
          </a:bodyPr>
          <a:lstStyle/>
          <a:p>
            <a:pPr>
              <a:lnSpc>
                <a:spcPts val="2200"/>
              </a:lnSpc>
            </a:pPr>
            <a:r>
              <a:rPr lang="zh-CN" altLang="en-US" sz="4665" b="1" spc="1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分配权限中涉及到三个重要的名词：账号、角色、权限</a:t>
            </a:r>
            <a:r>
              <a:rPr lang="zh-CN" altLang="en-US" sz="4000" spc="1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4000" spc="13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200"/>
              </a:lnSpc>
            </a:pPr>
            <a:endParaRPr lang="zh-CN" altLang="en-US" sz="4000" spc="13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200"/>
              </a:lnSpc>
            </a:pPr>
            <a:r>
              <a:rPr lang="zh-CN" altLang="en-US" sz="4000" b="1" spc="1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4000" spc="1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前端记录所有的权限。用户登录后，后端返回用户角色，前端根据角色自行分配页面。优点是前端完全控制，想怎么改就怎么改；缺点是当角色越来越多时，可能会给前端路由编写上带来一定的麻烦。</a:t>
            </a:r>
            <a:endParaRPr lang="zh-CN" altLang="en-US" sz="4000" spc="13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200"/>
              </a:lnSpc>
            </a:pPr>
            <a:endParaRPr lang="zh-CN" altLang="en-US" sz="4000" spc="13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200"/>
              </a:lnSpc>
            </a:pPr>
            <a:r>
              <a:rPr lang="zh-CN" altLang="en-US" sz="4000" b="1" spc="1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4000" spc="1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仅记录页面，后端记录权限。用户登陆后，后端返回用户权限列表，前端根据该列表生成可访问页面。优点是前端完全基于后端数据，后期几乎没有维护成本；缺点是为了降低维护成本，必须拥有菜单配置页面及权限分配页面，否则就是噩梦。</a:t>
            </a:r>
            <a:endParaRPr lang="zh-CN" altLang="en-US" sz="4000" spc="13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1750438" y="2205012"/>
            <a:ext cx="231780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proxy</a:t>
            </a:r>
            <a:r>
              <a:rPr lang="zh-CN" altLang="en-US" sz="2600" b="1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代理</a:t>
            </a:r>
            <a:endParaRPr lang="zh-CN" altLang="en-US" sz="2600" b="1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1" name="直接连接符 80"/>
          <p:cNvCxnSpPr/>
          <p:nvPr/>
        </p:nvCxnSpPr>
        <p:spPr>
          <a:xfrm>
            <a:off x="6027998" y="3911263"/>
            <a:ext cx="0" cy="253465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8092818" y="2205012"/>
            <a:ext cx="231780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600" b="1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分配权限</a:t>
            </a:r>
            <a:endParaRPr lang="zh-CN" altLang="en-US" sz="2600" b="1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2" fill="hold" grpId="0" nodeType="afterEffect" p14:presetBounceEnd="46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7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8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799"/>
                                </p:stCondLst>
                                <p:childTnLst>
                                  <p:par>
                                    <p:cTn id="20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9" grpId="0" bldLvl="0" animBg="1"/>
          <p:bldP spid="41" grpId="0" bldLvl="0" animBg="1"/>
          <p:bldP spid="8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799"/>
                                </p:stCondLst>
                                <p:childTnLst>
                                  <p:par>
                                    <p:cTn id="20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9" grpId="0" bldLvl="0" animBg="1"/>
          <p:bldP spid="41" grpId="0" bldLvl="0" animBg="1"/>
          <p:bldP spid="80" grpId="0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58" b="7779"/>
          <a:stretch>
            <a:fillRect/>
          </a:stretch>
        </p:blipFill>
        <p:spPr>
          <a:xfrm>
            <a:off x="0" y="980728"/>
            <a:ext cx="12216680" cy="491321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003885" y="980728"/>
            <a:ext cx="8184230" cy="4913216"/>
          </a:xfrm>
          <a:prstGeom prst="rect">
            <a:avLst/>
          </a:prstGeom>
          <a:solidFill>
            <a:srgbClr val="1E497C">
              <a:alpha val="8862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 flipH="1" flipV="1">
            <a:off x="2260096" y="1156816"/>
            <a:ext cx="3706706" cy="1152000"/>
            <a:chOff x="7978775" y="5196627"/>
            <a:chExt cx="3706706" cy="115200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7978775" y="6319520"/>
              <a:ext cx="3705860" cy="0"/>
            </a:xfrm>
            <a:prstGeom prst="line">
              <a:avLst/>
            </a:prstGeom>
            <a:ln w="603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11685481" y="5196627"/>
              <a:ext cx="0" cy="1152000"/>
            </a:xfrm>
            <a:prstGeom prst="line">
              <a:avLst/>
            </a:prstGeom>
            <a:ln w="603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6290068" y="3820984"/>
            <a:ext cx="3705860" cy="1830066"/>
            <a:chOff x="8062497" y="4518561"/>
            <a:chExt cx="3705860" cy="183006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8062497" y="6348627"/>
              <a:ext cx="3705860" cy="0"/>
            </a:xfrm>
            <a:prstGeom prst="line">
              <a:avLst/>
            </a:prstGeom>
            <a:ln w="603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11734905" y="4518561"/>
              <a:ext cx="0" cy="1800000"/>
            </a:xfrm>
            <a:prstGeom prst="line">
              <a:avLst/>
            </a:prstGeom>
            <a:ln w="603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2507938" y="1733136"/>
            <a:ext cx="7226857" cy="3456000"/>
            <a:chOff x="2100010" y="1540793"/>
            <a:chExt cx="8208000" cy="3456000"/>
          </a:xfrm>
        </p:grpSpPr>
        <p:sp>
          <p:nvSpPr>
            <p:cNvPr id="46" name="矩形 45"/>
            <p:cNvSpPr/>
            <p:nvPr/>
          </p:nvSpPr>
          <p:spPr>
            <a:xfrm>
              <a:off x="2207567" y="1646960"/>
              <a:ext cx="7992887" cy="3222175"/>
            </a:xfrm>
            <a:prstGeom prst="rect">
              <a:avLst/>
            </a:prstGeom>
            <a:solidFill>
              <a:schemeClr val="bg1">
                <a:alpha val="93000"/>
              </a:schemeClr>
            </a:solidFill>
            <a:ln w="12700">
              <a:solidFill>
                <a:schemeClr val="bg1"/>
              </a:solidFill>
            </a:ln>
            <a:effectLst>
              <a:glow rad="101600">
                <a:schemeClr val="accent1">
                  <a:lumMod val="75000"/>
                  <a:alpha val="4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2100010" y="1540793"/>
              <a:ext cx="8208000" cy="3456000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  <a:effectLst>
              <a:glow rad="101600">
                <a:schemeClr val="accent1">
                  <a:lumMod val="75000"/>
                  <a:alpha val="4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53" name="AutoShape 51"/>
          <p:cNvSpPr>
            <a:spLocks noChangeArrowheads="1"/>
          </p:cNvSpPr>
          <p:nvPr/>
        </p:nvSpPr>
        <p:spPr bwMode="gray">
          <a:xfrm>
            <a:off x="4554855" y="2996566"/>
            <a:ext cx="3549015" cy="761364"/>
          </a:xfrm>
          <a:prstGeom prst="roundRect">
            <a:avLst>
              <a:gd name="adj" fmla="val 0"/>
            </a:avLst>
          </a:prstGeom>
          <a:noFill/>
          <a:ln w="28575" algn="ctr">
            <a:noFill/>
            <a:rou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dist">
              <a:lnSpc>
                <a:spcPct val="90000"/>
              </a:lnSpc>
              <a:buClr>
                <a:schemeClr val="bg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zh-CN" altLang="en-US" sz="5500" b="1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项目总结</a:t>
            </a:r>
            <a:endParaRPr lang="zh-CN" altLang="en-US" sz="5500" b="1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941835" y="2222575"/>
            <a:ext cx="1016380" cy="1182431"/>
            <a:chOff x="2701946" y="2702230"/>
            <a:chExt cx="1016380" cy="1182431"/>
          </a:xfrm>
        </p:grpSpPr>
        <p:sp>
          <p:nvSpPr>
            <p:cNvPr id="54" name="矩形 53"/>
            <p:cNvSpPr/>
            <p:nvPr/>
          </p:nvSpPr>
          <p:spPr>
            <a:xfrm>
              <a:off x="2701946" y="2899777"/>
              <a:ext cx="1016380" cy="9848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6000" b="1" dirty="0">
                  <a:solidFill>
                    <a:srgbClr val="1E4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06</a:t>
              </a:r>
              <a:endParaRPr lang="zh-CN" altLang="en-US" sz="6000" b="1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2860225" y="2702230"/>
              <a:ext cx="699822" cy="3676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200" b="1" dirty="0">
                  <a:solidFill>
                    <a:srgbClr val="1E4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Part</a:t>
              </a:r>
              <a:endParaRPr lang="zh-CN" altLang="en-US" sz="2200" b="1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grpId="0" nodeType="withEffect" p14:presetBounceEnd="21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1000">
                                          <p:cBhvr additive="base">
                                            <p:cTn id="2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1000">
                                          <p:cBhvr additive="base">
                                            <p:cTn id="2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3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3" grpId="0" bldLvl="0" animBg="1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277659" y="126099"/>
            <a:ext cx="11889804" cy="839470"/>
            <a:chOff x="277659" y="126099"/>
            <a:chExt cx="11889804" cy="839470"/>
          </a:xfrm>
        </p:grpSpPr>
        <p:grpSp>
          <p:nvGrpSpPr>
            <p:cNvPr id="48" name="组合 47"/>
            <p:cNvGrpSpPr/>
            <p:nvPr/>
          </p:nvGrpSpPr>
          <p:grpSpPr>
            <a:xfrm>
              <a:off x="277659" y="236217"/>
              <a:ext cx="674369" cy="576000"/>
              <a:chOff x="277659" y="236217"/>
              <a:chExt cx="674369" cy="576000"/>
            </a:xfrm>
          </p:grpSpPr>
          <p:sp>
            <p:nvSpPr>
              <p:cNvPr id="64" name="矩形 63"/>
              <p:cNvSpPr/>
              <p:nvPr/>
            </p:nvSpPr>
            <p:spPr>
              <a:xfrm>
                <a:off x="326844" y="236217"/>
                <a:ext cx="576000" cy="576000"/>
              </a:xfrm>
              <a:prstGeom prst="rect">
                <a:avLst/>
              </a:prstGeom>
              <a:solidFill>
                <a:srgbClr val="1E497C"/>
              </a:solidFill>
              <a:ln w="12700">
                <a:solidFill>
                  <a:srgbClr val="1E497C"/>
                </a:solidFill>
              </a:ln>
              <a:effectLst>
                <a:glow rad="38100">
                  <a:schemeClr val="accent1">
                    <a:lumMod val="75000"/>
                    <a:alpha val="41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</a:endParaRPr>
              </a:p>
            </p:txBody>
          </p:sp>
          <p:sp>
            <p:nvSpPr>
              <p:cNvPr id="65" name="标题 2"/>
              <p:cNvSpPr txBox="1"/>
              <p:nvPr/>
            </p:nvSpPr>
            <p:spPr>
              <a:xfrm>
                <a:off x="277659" y="295262"/>
                <a:ext cx="674369" cy="45791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>
                    <a:solidFill>
                      <a:schemeClr val="bg1"/>
                    </a:solidFill>
                    <a:latin typeface="思源宋体" panose="02020700000000000000" pitchFamily="18" charset="-122"/>
                    <a:ea typeface="思源宋体" panose="02020700000000000000" pitchFamily="18" charset="-122"/>
                    <a:cs typeface="+mn-ea"/>
                    <a:sym typeface="微软雅黑" panose="020B0503020204020204" pitchFamily="34" charset="-122"/>
                  </a:rPr>
                  <a:t>06</a:t>
                </a:r>
                <a:endParaRPr lang="zh-CN" altLang="en-US" sz="2400" dirty="0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  <a:cs typeface="+mn-ea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>
              <a:off x="1219364" y="669024"/>
              <a:ext cx="5594350" cy="296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US" altLang="zh-CN" sz="1200" i="1" spc="130" dirty="0">
                  <a:solidFill>
                    <a:schemeClr val="accent1">
                      <a:lumMod val="7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Lorem ipsum dolor sit amet, consectetuer adipiscing elit.  </a:t>
              </a:r>
              <a:endParaRPr lang="en-US" altLang="zh-CN" sz="1200" i="1" spc="130" dirty="0">
                <a:solidFill>
                  <a:schemeClr val="accent1">
                    <a:lumMod val="7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11928648" y="126099"/>
              <a:ext cx="238815" cy="576000"/>
            </a:xfrm>
            <a:prstGeom prst="rect">
              <a:avLst/>
            </a:prstGeom>
            <a:solidFill>
              <a:srgbClr val="1E497C"/>
            </a:solidFill>
            <a:ln w="12700">
              <a:solidFill>
                <a:srgbClr val="1E497C"/>
              </a:solidFill>
            </a:ln>
            <a:effectLst>
              <a:glow rad="38100">
                <a:schemeClr val="accent1">
                  <a:lumMod val="75000"/>
                  <a:alpha val="41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思源宋体" panose="02020700000000000000" pitchFamily="18" charset="-122"/>
                <a:ea typeface="思源宋体" panose="02020700000000000000" pitchFamily="18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1219364" y="295009"/>
              <a:ext cx="175958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dirty="0">
                  <a:latin typeface="思源黑体" panose="020B0500000000000000" pitchFamily="34" charset="-122"/>
                  <a:ea typeface="思源黑体" panose="020B0500000000000000" pitchFamily="34" charset="-122"/>
                </a:rPr>
                <a:t>项目总结</a:t>
              </a:r>
              <a:endParaRPr lang="zh-CN" altLang="en-US" sz="2400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219200" y="1715294"/>
            <a:ext cx="2500535" cy="3312368"/>
          </a:xfrm>
          <a:prstGeom prst="rect">
            <a:avLst/>
          </a:prstGeom>
          <a:blipFill>
            <a:blip r:embed="rId1" cstate="print"/>
            <a:stretch>
              <a:fillRect l="-28237" r="-306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Rectangle 59"/>
          <p:cNvSpPr/>
          <p:nvPr/>
        </p:nvSpPr>
        <p:spPr>
          <a:xfrm>
            <a:off x="4367530" y="2420620"/>
            <a:ext cx="6747510" cy="20694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>
              <a:lnSpc>
                <a:spcPts val="2900"/>
              </a:lnSpc>
            </a:pPr>
            <a:r>
              <a:rPr lang="zh-CN" altLang="en-US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以上就是项目中所有功能和项目分析。本项目，是一个后台管理系统。采用前后端分离开发，主要用于给内部运营人员管理商 品用的。主要有登录模块、用户管理模块、权限管理模块、商品管理模块、数据统计等模块。</a:t>
            </a:r>
            <a:endParaRPr lang="zh-CN" altLang="en-US" spc="13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67" name="Rectangle 59"/>
          <p:cNvSpPr/>
          <p:nvPr/>
        </p:nvSpPr>
        <p:spPr>
          <a:xfrm>
            <a:off x="4080019" y="1838808"/>
            <a:ext cx="2160240" cy="462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900"/>
              </a:lnSpc>
            </a:pPr>
            <a:r>
              <a:rPr lang="zh-CN" altLang="en-US" sz="2400" b="1" spc="13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项目总结：</a:t>
            </a:r>
            <a:endParaRPr lang="zh-CN" altLang="en-US" sz="2400" b="1" spc="130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143672" y="4741237"/>
            <a:ext cx="2500535" cy="14477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ym typeface="+mn-ea"/>
              </a:rPr>
              <a:t>后台管理系统</a:t>
            </a:r>
            <a:endParaRPr lang="zh-CN" altLang="en-US" dirty="0"/>
          </a:p>
        </p:txBody>
      </p:sp>
      <p:sp>
        <p:nvSpPr>
          <p:cNvPr id="69" name="矩形 68"/>
          <p:cNvSpPr/>
          <p:nvPr/>
        </p:nvSpPr>
        <p:spPr>
          <a:xfrm>
            <a:off x="5951984" y="4739302"/>
            <a:ext cx="2500535" cy="1447759"/>
          </a:xfrm>
          <a:prstGeom prst="rect">
            <a:avLst/>
          </a:prstGeom>
          <a:solidFill>
            <a:srgbClr val="1E4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后台管理系统</a:t>
            </a:r>
            <a:endParaRPr lang="zh-CN" altLang="en-US" dirty="0"/>
          </a:p>
        </p:txBody>
      </p:sp>
      <p:sp>
        <p:nvSpPr>
          <p:cNvPr id="70" name="矩形 69"/>
          <p:cNvSpPr/>
          <p:nvPr/>
        </p:nvSpPr>
        <p:spPr>
          <a:xfrm>
            <a:off x="8760569" y="4739301"/>
            <a:ext cx="2500535" cy="14477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ym typeface="+mn-ea"/>
              </a:rPr>
              <a:t>后台管理系统</a:t>
            </a:r>
            <a:endParaRPr lang="zh-CN" altLang="en-US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6" grpId="0"/>
      <p:bldP spid="67" grpId="0"/>
      <p:bldP spid="4" grpId="0" animBg="1"/>
      <p:bldP spid="69" grpId="0" animBg="1"/>
      <p:bldP spid="7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" b="7779"/>
          <a:stretch>
            <a:fillRect/>
          </a:stretch>
        </p:blipFill>
        <p:spPr>
          <a:xfrm>
            <a:off x="3412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12195412" cy="6858000"/>
          </a:xfrm>
          <a:prstGeom prst="rect">
            <a:avLst/>
          </a:prstGeom>
          <a:solidFill>
            <a:srgbClr val="1E497C">
              <a:alpha val="8862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100010" y="1540793"/>
            <a:ext cx="8208000" cy="3456000"/>
            <a:chOff x="2100010" y="1540793"/>
            <a:chExt cx="8208000" cy="3456000"/>
          </a:xfrm>
        </p:grpSpPr>
        <p:sp>
          <p:nvSpPr>
            <p:cNvPr id="17" name="矩形 16"/>
            <p:cNvSpPr/>
            <p:nvPr/>
          </p:nvSpPr>
          <p:spPr>
            <a:xfrm>
              <a:off x="2207567" y="1646960"/>
              <a:ext cx="7992887" cy="3222175"/>
            </a:xfrm>
            <a:prstGeom prst="rect">
              <a:avLst/>
            </a:prstGeom>
            <a:solidFill>
              <a:schemeClr val="bg1">
                <a:alpha val="93000"/>
              </a:schemeClr>
            </a:solidFill>
            <a:ln w="12700">
              <a:solidFill>
                <a:schemeClr val="bg1"/>
              </a:solidFill>
            </a:ln>
            <a:effectLst>
              <a:glow rad="101600">
                <a:schemeClr val="accent1">
                  <a:lumMod val="75000"/>
                  <a:alpha val="4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2100010" y="1540793"/>
              <a:ext cx="8208000" cy="3456000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  <a:effectLst>
              <a:glow rad="101600">
                <a:schemeClr val="accent1">
                  <a:lumMod val="75000"/>
                  <a:alpha val="4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777344" y="2114631"/>
            <a:ext cx="7164796" cy="11541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zh-CN" altLang="en-US" sz="75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9000"/>
                    </a:prstClr>
                  </a:outerShdw>
                </a:effectLst>
                <a:latin typeface="思源宋体" panose="02020700000000000000" pitchFamily="18" charset="-122"/>
                <a:ea typeface="思源宋体" panose="02020700000000000000" pitchFamily="18" charset="-122"/>
                <a:cs typeface="+mn-ea"/>
                <a:sym typeface="+mn-lt"/>
              </a:rPr>
              <a:t>感谢您的观看</a:t>
            </a:r>
            <a:endParaRPr lang="zh-CN" altLang="en-US" sz="7500" b="1" dirty="0"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9000"/>
                  </a:prstClr>
                </a:outerShdw>
              </a:effectLst>
              <a:latin typeface="思源宋体" panose="02020700000000000000" pitchFamily="18" charset="-122"/>
              <a:ea typeface="思源宋体" panose="02020700000000000000" pitchFamily="18" charset="-122"/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 flipH="1" flipV="1">
            <a:off x="365675" y="296816"/>
            <a:ext cx="3706706" cy="1152000"/>
            <a:chOff x="7978775" y="5196627"/>
            <a:chExt cx="3706706" cy="115200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7978775" y="6319520"/>
              <a:ext cx="3705860" cy="0"/>
            </a:xfrm>
            <a:prstGeom prst="line">
              <a:avLst/>
            </a:prstGeom>
            <a:ln w="603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11685481" y="5196627"/>
              <a:ext cx="0" cy="1152000"/>
            </a:xfrm>
            <a:prstGeom prst="line">
              <a:avLst/>
            </a:prstGeom>
            <a:ln w="603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/>
          <p:nvPr/>
        </p:nvSpPr>
        <p:spPr>
          <a:xfrm>
            <a:off x="3016752" y="3241872"/>
            <a:ext cx="6685980" cy="491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altLang="zh-CN" sz="1200" i="1" spc="130" dirty="0">
                <a:solidFill>
                  <a:schemeClr val="accent1">
                    <a:lumMod val="7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Lorem ipsum dolor sit amet, consectetuer adipiscing elit. Maecenas porttitor congue massa. Fusce posuere, </a:t>
            </a:r>
            <a:endParaRPr lang="en-US" altLang="zh-CN" sz="1200" i="1" spc="130" dirty="0">
              <a:solidFill>
                <a:schemeClr val="accent1">
                  <a:lumMod val="75000"/>
                </a:schemeClr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ea"/>
              <a:sym typeface="+mn-lt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8161219" y="4653136"/>
            <a:ext cx="3705860" cy="1830066"/>
            <a:chOff x="8062497" y="4518561"/>
            <a:chExt cx="3705860" cy="183006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8062497" y="6348627"/>
              <a:ext cx="3705860" cy="0"/>
            </a:xfrm>
            <a:prstGeom prst="line">
              <a:avLst/>
            </a:prstGeom>
            <a:ln w="603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11734905" y="4518561"/>
              <a:ext cx="0" cy="1800000"/>
            </a:xfrm>
            <a:prstGeom prst="line">
              <a:avLst/>
            </a:prstGeom>
            <a:ln w="603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矩形 17"/>
          <p:cNvSpPr/>
          <p:nvPr/>
        </p:nvSpPr>
        <p:spPr>
          <a:xfrm>
            <a:off x="1847528" y="1268960"/>
            <a:ext cx="756000" cy="7560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>
            <a:solidFill>
              <a:schemeClr val="bg1"/>
            </a:solidFill>
          </a:ln>
          <a:effectLst>
            <a:glow rad="101600">
              <a:schemeClr val="accent1">
                <a:lumMod val="75000"/>
                <a:alpha val="4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799596" y="4521201"/>
            <a:ext cx="756000" cy="7560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>
            <a:solidFill>
              <a:schemeClr val="bg1"/>
            </a:solidFill>
          </a:ln>
          <a:effectLst>
            <a:glow rad="101600">
              <a:schemeClr val="accent1">
                <a:lumMod val="75000"/>
                <a:alpha val="4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1375326" y="661725"/>
            <a:ext cx="800219" cy="4005264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THESIS</a:t>
            </a:r>
            <a:r>
              <a:rPr lang="zh-CN" altLang="en-US" sz="40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DEFENCE</a:t>
            </a:r>
            <a:endParaRPr lang="zh-CN" altLang="en-US" sz="4000" dirty="0">
              <a:solidFill>
                <a:schemeClr val="bg1"/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6455" y="1412776"/>
            <a:ext cx="800219" cy="4887748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GRADUATE STUDENT</a:t>
            </a:r>
            <a:endParaRPr lang="zh-CN" altLang="en-US" sz="4000" dirty="0">
              <a:solidFill>
                <a:schemeClr val="bg1"/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079851" y="4283820"/>
            <a:ext cx="190705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方正姚体" panose="02010601030101010101" charset="-122"/>
              </a:rPr>
              <a:t>答辩人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方正姚体" panose="02010601030101010101" charset="-122"/>
              </a:rPr>
              <a:t>：侯建荞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  <a:cs typeface="方正姚体" panose="02010601030101010101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816102" y="4283820"/>
            <a:ext cx="228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方正姚体" panose="02010601030101010101" charset="-122"/>
              </a:rPr>
              <a:t>答辩日期：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方正姚体" panose="02010601030101010101" charset="-122"/>
              </a:rPr>
              <a:t>20XX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  <a:cs typeface="方正姚体" panose="02010601030101010101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1631435" y="325923"/>
            <a:ext cx="288000" cy="288000"/>
          </a:xfrm>
          <a:prstGeom prst="ellipse">
            <a:avLst/>
          </a:prstGeom>
          <a:solidFill>
            <a:srgbClr val="F0F3F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21675" y="6244061"/>
            <a:ext cx="288000" cy="288000"/>
          </a:xfrm>
          <a:prstGeom prst="ellipse">
            <a:avLst/>
          </a:prstGeom>
          <a:solidFill>
            <a:srgbClr val="F0F3F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56" presetClass="path" presetSubtype="0" accel="50000" decel="5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2.08333E-6 3.7037E-6 L 0.33516 0.23657 " pathEditMode="relative" rAng="0" ptsTypes="AA">
                                          <p:cBhvr>
                                            <p:cTn id="13" dur="1000" spd="-100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758" y="1182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" presetID="56" presetClass="path" presetSubtype="0" accel="50000" decel="5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4.375E-6 -1.85185E-6 L -0.32292 -0.24166 " pathEditMode="relative" rAng="0" ptsTypes="AA">
                                          <p:cBhvr>
                                            <p:cTn id="15" dur="1000" spd="-100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146" y="-1208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2" presetClass="entr" presetSubtype="1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875"/>
                                </p:stCondLst>
                                <p:childTnLst>
                                  <p:par>
                                    <p:cTn id="22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2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2" presetClass="entr" presetSubtype="2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 p14:presetBounceEnd="18000">
                                      <p:stCondLst>
                                        <p:cond delay="17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4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4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grpId="0" nodeType="withEffect" p14:presetBounceEnd="18000">
                                      <p:stCondLst>
                                        <p:cond delay="17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4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4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12" grpId="0"/>
          <p:bldP spid="18" grpId="0" animBg="1"/>
          <p:bldP spid="18" grpId="1" animBg="1"/>
          <p:bldP spid="19" grpId="0" animBg="1"/>
          <p:bldP spid="19" grpId="1" animBg="1"/>
          <p:bldP spid="21" grpId="0"/>
          <p:bldP spid="23" grpId="0"/>
          <p:bldP spid="25" grpId="0"/>
          <p:bldP spid="26" grpId="0"/>
          <p:bldP spid="2" grpId="0" animBg="1"/>
          <p:bldP spid="27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56" presetClass="path" presetSubtype="0" accel="50000" decel="5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2.08333E-6 3.7037E-6 L 0.33516 0.23657 " pathEditMode="relative" rAng="0" ptsTypes="AA">
                                          <p:cBhvr>
                                            <p:cTn id="13" dur="1000" spd="-100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758" y="1182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" presetID="56" presetClass="path" presetSubtype="0" accel="50000" decel="5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4.375E-6 -1.85185E-6 L -0.32292 -0.24166 " pathEditMode="relative" rAng="0" ptsTypes="AA">
                                          <p:cBhvr>
                                            <p:cTn id="15" dur="1000" spd="-100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146" y="-1208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875"/>
                                </p:stCondLst>
                                <p:childTnLst>
                                  <p:par>
                                    <p:cTn id="22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2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2" presetClass="entr" presetSubtype="2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>
                                      <p:stCondLst>
                                        <p:cond delay="17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grpId="0" nodeType="withEffect">
                                      <p:stCondLst>
                                        <p:cond delay="17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12" grpId="0"/>
          <p:bldP spid="18" grpId="0" animBg="1"/>
          <p:bldP spid="18" grpId="1" animBg="1"/>
          <p:bldP spid="19" grpId="0" animBg="1"/>
          <p:bldP spid="19" grpId="1" animBg="1"/>
          <p:bldP spid="21" grpId="0"/>
          <p:bldP spid="23" grpId="0"/>
          <p:bldP spid="25" grpId="0"/>
          <p:bldP spid="26" grpId="0"/>
          <p:bldP spid="2" grpId="0" animBg="1"/>
          <p:bldP spid="27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58" b="7779"/>
          <a:stretch>
            <a:fillRect/>
          </a:stretch>
        </p:blipFill>
        <p:spPr>
          <a:xfrm>
            <a:off x="0" y="980728"/>
            <a:ext cx="12216680" cy="491321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003885" y="980728"/>
            <a:ext cx="8184230" cy="4913216"/>
          </a:xfrm>
          <a:prstGeom prst="rect">
            <a:avLst/>
          </a:prstGeom>
          <a:solidFill>
            <a:srgbClr val="1E497C">
              <a:alpha val="8862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 flipH="1" flipV="1">
            <a:off x="2260096" y="1156816"/>
            <a:ext cx="3706706" cy="1152000"/>
            <a:chOff x="7978775" y="5196627"/>
            <a:chExt cx="3706706" cy="115200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7978775" y="6319520"/>
              <a:ext cx="3705860" cy="0"/>
            </a:xfrm>
            <a:prstGeom prst="line">
              <a:avLst/>
            </a:prstGeom>
            <a:ln w="603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11685481" y="5196627"/>
              <a:ext cx="0" cy="1152000"/>
            </a:xfrm>
            <a:prstGeom prst="line">
              <a:avLst/>
            </a:prstGeom>
            <a:ln w="603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6290068" y="3820984"/>
            <a:ext cx="3705860" cy="1830066"/>
            <a:chOff x="8062497" y="4518561"/>
            <a:chExt cx="3705860" cy="183006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8062497" y="6348627"/>
              <a:ext cx="3705860" cy="0"/>
            </a:xfrm>
            <a:prstGeom prst="line">
              <a:avLst/>
            </a:prstGeom>
            <a:ln w="603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11734905" y="4518561"/>
              <a:ext cx="0" cy="1800000"/>
            </a:xfrm>
            <a:prstGeom prst="line">
              <a:avLst/>
            </a:prstGeom>
            <a:ln w="603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2507938" y="1733136"/>
            <a:ext cx="7226857" cy="3456000"/>
            <a:chOff x="2100010" y="1540793"/>
            <a:chExt cx="8208000" cy="3456000"/>
          </a:xfrm>
        </p:grpSpPr>
        <p:sp>
          <p:nvSpPr>
            <p:cNvPr id="46" name="矩形 45"/>
            <p:cNvSpPr/>
            <p:nvPr/>
          </p:nvSpPr>
          <p:spPr>
            <a:xfrm>
              <a:off x="2207567" y="1646960"/>
              <a:ext cx="7992887" cy="3222175"/>
            </a:xfrm>
            <a:prstGeom prst="rect">
              <a:avLst/>
            </a:prstGeom>
            <a:solidFill>
              <a:schemeClr val="bg1">
                <a:alpha val="93000"/>
              </a:schemeClr>
            </a:solidFill>
            <a:ln w="12700">
              <a:solidFill>
                <a:schemeClr val="bg1"/>
              </a:solidFill>
            </a:ln>
            <a:effectLst>
              <a:glow rad="101600">
                <a:schemeClr val="accent1">
                  <a:lumMod val="75000"/>
                  <a:alpha val="4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2100010" y="1540793"/>
              <a:ext cx="8208000" cy="3456000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  <a:effectLst>
              <a:glow rad="101600">
                <a:schemeClr val="accent1">
                  <a:lumMod val="75000"/>
                  <a:alpha val="4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53" name="AutoShape 51"/>
          <p:cNvSpPr>
            <a:spLocks noChangeArrowheads="1"/>
          </p:cNvSpPr>
          <p:nvPr/>
        </p:nvSpPr>
        <p:spPr bwMode="gray">
          <a:xfrm>
            <a:off x="4439920" y="2348865"/>
            <a:ext cx="4215765" cy="974090"/>
          </a:xfrm>
          <a:prstGeom prst="roundRect">
            <a:avLst>
              <a:gd name="adj" fmla="val 0"/>
            </a:avLst>
          </a:prstGeom>
          <a:noFill/>
          <a:ln w="28575" algn="ctr">
            <a:noFill/>
            <a:rou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>
              <a:lnSpc>
                <a:spcPct val="90000"/>
              </a:lnSpc>
              <a:buClr>
                <a:schemeClr val="bg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zh-CN" altLang="en-US" sz="4400" b="1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项目</a:t>
            </a:r>
            <a:r>
              <a:rPr lang="en-US" altLang="zh-CN" sz="4400" b="1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背景及意义</a:t>
            </a:r>
            <a:endParaRPr lang="en-US" altLang="zh-CN" sz="4400" b="1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941835" y="2222575"/>
            <a:ext cx="1016380" cy="1182431"/>
            <a:chOff x="2701946" y="2702230"/>
            <a:chExt cx="1016380" cy="1182431"/>
          </a:xfrm>
        </p:grpSpPr>
        <p:sp>
          <p:nvSpPr>
            <p:cNvPr id="54" name="矩形 53"/>
            <p:cNvSpPr/>
            <p:nvPr/>
          </p:nvSpPr>
          <p:spPr>
            <a:xfrm>
              <a:off x="2701946" y="2899777"/>
              <a:ext cx="1016380" cy="9848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6000" b="1" dirty="0">
                  <a:solidFill>
                    <a:srgbClr val="1E4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01</a:t>
              </a:r>
              <a:endParaRPr lang="zh-CN" altLang="en-US" sz="6000" b="1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2860225" y="2702230"/>
              <a:ext cx="699822" cy="3676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200" b="1" dirty="0">
                  <a:solidFill>
                    <a:srgbClr val="1E4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Part</a:t>
              </a:r>
              <a:endParaRPr lang="zh-CN" altLang="en-US" sz="2200" b="1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5087639" y="4004961"/>
            <a:ext cx="1286115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项目背景</a:t>
            </a:r>
            <a:endParaRPr lang="zh-CN" altLang="en-US" sz="1600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816385" y="4004961"/>
            <a:ext cx="1451050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开发意义</a:t>
            </a:r>
            <a:endParaRPr lang="zh-CN" altLang="en-US" sz="1600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grpId="0" nodeType="withEffect" p14:presetBounceEnd="21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1000">
                                          <p:cBhvr additive="base">
                                            <p:cTn id="2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1000">
                                          <p:cBhvr additive="base">
                                            <p:cTn id="2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3" grpId="0" bldLvl="0" animBg="1"/>
          <p:bldP spid="57" grpId="0"/>
          <p:bldP spid="5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3" grpId="0" bldLvl="0" animBg="1"/>
          <p:bldP spid="57" grpId="0"/>
          <p:bldP spid="59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1"/>
          <p:cNvSpPr txBox="1"/>
          <p:nvPr/>
        </p:nvSpPr>
        <p:spPr>
          <a:xfrm>
            <a:off x="982980" y="1412875"/>
            <a:ext cx="10712450" cy="27374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457200" algn="just">
              <a:lnSpc>
                <a:spcPts val="3000"/>
              </a:lnSpc>
              <a:spcBef>
                <a:spcPts val="1800"/>
              </a:spcBef>
            </a:pPr>
            <a:r>
              <a:rPr lang="zh-CN" altLang="en-US" sz="1600" spc="13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对于一家企业来说，拥有一个完整网站是很重要的事情，网站包括前端设计和后端的信息管理。简单来说，前端就是我们当我们打开一个网站的时候，肉眼所能看到的一切，而后台则是我们所看不到的一个信息管理系统。网站后台管理系统主要是用于对网站前台的信息管理，如文字、图片和其他日常使用信息的发布、更新、删除等操作，同时也包括用户信息、订单信息、支付信息的统计和管理。简单来说就是对网站数据库和信息的快速操作和管理系统，以使得前台内容能够得到及时更新和调整。功能比较简单的后台管理系统对于后期维护和升级方面就比较方便。但其实无论什么样的网站后台管理系统只要做到在灵活性，维护性，方便操作的解决方案才能引起客户的满意，只有客户满意的网站后台管理系统才是最优秀的系统。</a:t>
            </a:r>
            <a:endParaRPr lang="zh-CN" altLang="en-US" sz="1600" spc="13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77659" y="126099"/>
            <a:ext cx="11889804" cy="839470"/>
            <a:chOff x="277659" y="126099"/>
            <a:chExt cx="11889804" cy="839470"/>
          </a:xfrm>
        </p:grpSpPr>
        <p:grpSp>
          <p:nvGrpSpPr>
            <p:cNvPr id="4" name="组合 3"/>
            <p:cNvGrpSpPr/>
            <p:nvPr/>
          </p:nvGrpSpPr>
          <p:grpSpPr>
            <a:xfrm>
              <a:off x="277659" y="236217"/>
              <a:ext cx="674369" cy="576000"/>
              <a:chOff x="277659" y="236217"/>
              <a:chExt cx="674369" cy="576000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326844" y="236217"/>
                <a:ext cx="576000" cy="576000"/>
              </a:xfrm>
              <a:prstGeom prst="rect">
                <a:avLst/>
              </a:prstGeom>
              <a:solidFill>
                <a:srgbClr val="1E497C"/>
              </a:solidFill>
              <a:ln w="12700">
                <a:solidFill>
                  <a:srgbClr val="1E497C"/>
                </a:solidFill>
              </a:ln>
              <a:effectLst>
                <a:glow rad="38100">
                  <a:schemeClr val="accent1">
                    <a:lumMod val="75000"/>
                    <a:alpha val="41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</a:endParaRPr>
              </a:p>
            </p:txBody>
          </p:sp>
          <p:sp>
            <p:nvSpPr>
              <p:cNvPr id="18" name="标题 2"/>
              <p:cNvSpPr txBox="1"/>
              <p:nvPr/>
            </p:nvSpPr>
            <p:spPr>
              <a:xfrm>
                <a:off x="277659" y="295262"/>
                <a:ext cx="674369" cy="45791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>
                    <a:solidFill>
                      <a:schemeClr val="bg1"/>
                    </a:solidFill>
                    <a:latin typeface="思源宋体" panose="02020700000000000000" pitchFamily="18" charset="-122"/>
                    <a:ea typeface="思源宋体" panose="02020700000000000000" pitchFamily="18" charset="-122"/>
                    <a:cs typeface="+mn-ea"/>
                    <a:sym typeface="微软雅黑" panose="020B0503020204020204" pitchFamily="34" charset="-122"/>
                  </a:rPr>
                  <a:t>01</a:t>
                </a:r>
                <a:endParaRPr lang="zh-CN" altLang="en-US" sz="2400" dirty="0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  <a:cs typeface="+mn-ea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1219364" y="669024"/>
              <a:ext cx="6087745" cy="296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US" altLang="zh-CN" sz="1200" i="1" spc="130" dirty="0">
                  <a:solidFill>
                    <a:schemeClr val="accent1">
                      <a:lumMod val="7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Lorem ipsum dolor sit amet, consectetuer adipiscing elit.  </a:t>
              </a:r>
              <a:endParaRPr lang="en-US" altLang="zh-CN" sz="1200" i="1" spc="130" dirty="0">
                <a:solidFill>
                  <a:schemeClr val="accent1">
                    <a:lumMod val="7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1928648" y="126099"/>
              <a:ext cx="238815" cy="576000"/>
            </a:xfrm>
            <a:prstGeom prst="rect">
              <a:avLst/>
            </a:prstGeom>
            <a:solidFill>
              <a:srgbClr val="1E497C"/>
            </a:solidFill>
            <a:ln w="12700">
              <a:solidFill>
                <a:srgbClr val="1E497C"/>
              </a:solidFill>
            </a:ln>
            <a:effectLst>
              <a:glow rad="38100">
                <a:schemeClr val="accent1">
                  <a:lumMod val="75000"/>
                  <a:alpha val="41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思源宋体" panose="02020700000000000000" pitchFamily="18" charset="-122"/>
                <a:ea typeface="思源宋体" panose="02020700000000000000" pitchFamily="18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219201" y="295262"/>
              <a:ext cx="250053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dirty="0">
                  <a:latin typeface="思源黑体" panose="020B0500000000000000" pitchFamily="34" charset="-122"/>
                  <a:ea typeface="思源黑体" panose="020B0500000000000000" pitchFamily="34" charset="-122"/>
                </a:rPr>
                <a:t>项目背景</a:t>
              </a:r>
              <a:endParaRPr lang="zh-CN" altLang="en-US" sz="2400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044102" y="4436918"/>
            <a:ext cx="4613768" cy="2016225"/>
            <a:chOff x="1065057" y="4348018"/>
            <a:chExt cx="4613768" cy="2016225"/>
          </a:xfrm>
        </p:grpSpPr>
        <p:sp>
          <p:nvSpPr>
            <p:cNvPr id="22" name="矩形 21"/>
            <p:cNvSpPr/>
            <p:nvPr/>
          </p:nvSpPr>
          <p:spPr>
            <a:xfrm>
              <a:off x="1220739" y="4348018"/>
              <a:ext cx="4458086" cy="2016224"/>
            </a:xfrm>
            <a:prstGeom prst="rect">
              <a:avLst/>
            </a:prstGeom>
            <a:blipFill dpi="0" rotWithShape="1">
              <a:blip r:embed="rId1" cstate="print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065057" y="4348018"/>
              <a:ext cx="277688" cy="2016225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277659" y="126099"/>
            <a:ext cx="11889804" cy="839470"/>
            <a:chOff x="277659" y="126099"/>
            <a:chExt cx="11889804" cy="839470"/>
          </a:xfrm>
        </p:grpSpPr>
        <p:grpSp>
          <p:nvGrpSpPr>
            <p:cNvPr id="21" name="组合 20"/>
            <p:cNvGrpSpPr/>
            <p:nvPr/>
          </p:nvGrpSpPr>
          <p:grpSpPr>
            <a:xfrm>
              <a:off x="277659" y="236217"/>
              <a:ext cx="674369" cy="576000"/>
              <a:chOff x="277659" y="236217"/>
              <a:chExt cx="674369" cy="576000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326844" y="236217"/>
                <a:ext cx="576000" cy="576000"/>
              </a:xfrm>
              <a:prstGeom prst="rect">
                <a:avLst/>
              </a:prstGeom>
              <a:solidFill>
                <a:srgbClr val="1E497C"/>
              </a:solidFill>
              <a:ln w="12700">
                <a:solidFill>
                  <a:srgbClr val="1E497C"/>
                </a:solidFill>
              </a:ln>
              <a:effectLst>
                <a:glow rad="38100">
                  <a:schemeClr val="accent1">
                    <a:lumMod val="75000"/>
                    <a:alpha val="41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</a:endParaRPr>
              </a:p>
            </p:txBody>
          </p:sp>
          <p:sp>
            <p:nvSpPr>
              <p:cNvPr id="41" name="标题 2"/>
              <p:cNvSpPr txBox="1"/>
              <p:nvPr/>
            </p:nvSpPr>
            <p:spPr>
              <a:xfrm>
                <a:off x="277659" y="295262"/>
                <a:ext cx="674369" cy="45791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>
                    <a:solidFill>
                      <a:schemeClr val="bg1"/>
                    </a:solidFill>
                    <a:latin typeface="思源宋体" panose="02020700000000000000" pitchFamily="18" charset="-122"/>
                    <a:ea typeface="思源宋体" panose="02020700000000000000" pitchFamily="18" charset="-122"/>
                    <a:cs typeface="+mn-ea"/>
                    <a:sym typeface="微软雅黑" panose="020B0503020204020204" pitchFamily="34" charset="-122"/>
                  </a:rPr>
                  <a:t>01</a:t>
                </a:r>
                <a:endParaRPr lang="zh-CN" altLang="en-US" sz="2400" dirty="0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  <a:cs typeface="+mn-ea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1219364" y="669024"/>
              <a:ext cx="6061075" cy="296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US" altLang="zh-CN" sz="1200" i="1" spc="130" dirty="0">
                  <a:solidFill>
                    <a:schemeClr val="accent1">
                      <a:lumMod val="7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Lorem ipsum dolor sit amet, consectetuer adipiscing elit.  </a:t>
              </a:r>
              <a:endParaRPr lang="en-US" altLang="zh-CN" sz="1200" i="1" spc="130" dirty="0">
                <a:solidFill>
                  <a:schemeClr val="accent1">
                    <a:lumMod val="7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1928648" y="126099"/>
              <a:ext cx="238815" cy="576000"/>
            </a:xfrm>
            <a:prstGeom prst="rect">
              <a:avLst/>
            </a:prstGeom>
            <a:solidFill>
              <a:srgbClr val="1E497C"/>
            </a:solidFill>
            <a:ln w="12700">
              <a:solidFill>
                <a:srgbClr val="1E497C"/>
              </a:solidFill>
            </a:ln>
            <a:effectLst>
              <a:glow rad="38100">
                <a:schemeClr val="accent1">
                  <a:lumMod val="75000"/>
                  <a:alpha val="41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思源宋体" panose="02020700000000000000" pitchFamily="18" charset="-122"/>
                <a:ea typeface="思源宋体" panose="02020700000000000000" pitchFamily="18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219201" y="295262"/>
              <a:ext cx="250053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dirty="0">
                  <a:latin typeface="思源黑体" panose="020B0500000000000000" pitchFamily="34" charset="-122"/>
                  <a:ea typeface="思源黑体" panose="020B0500000000000000" pitchFamily="34" charset="-122"/>
                </a:rPr>
                <a:t>开发意义</a:t>
              </a:r>
              <a:endParaRPr lang="zh-CN" altLang="en-US" sz="2400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sp>
        <p:nvSpPr>
          <p:cNvPr id="12" name="îṡḻïḋè"/>
          <p:cNvSpPr/>
          <p:nvPr/>
        </p:nvSpPr>
        <p:spPr bwMode="auto">
          <a:xfrm>
            <a:off x="1271040" y="1641492"/>
            <a:ext cx="3663075" cy="3421451"/>
          </a:xfrm>
          <a:custGeom>
            <a:avLst/>
            <a:gdLst>
              <a:gd name="T0" fmla="*/ 2365 w 2365"/>
              <a:gd name="T1" fmla="*/ 2209 h 2209"/>
              <a:gd name="T2" fmla="*/ 0 w 2365"/>
              <a:gd name="T3" fmla="*/ 1104 h 2209"/>
              <a:gd name="T4" fmla="*/ 2365 w 2365"/>
              <a:gd name="T5" fmla="*/ 0 h 2209"/>
              <a:gd name="T6" fmla="*/ 2365 w 2365"/>
              <a:gd name="T7" fmla="*/ 2209 h 2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65" h="2209">
                <a:moveTo>
                  <a:pt x="2365" y="2209"/>
                </a:moveTo>
                <a:lnTo>
                  <a:pt x="0" y="1104"/>
                </a:lnTo>
                <a:lnTo>
                  <a:pt x="2365" y="0"/>
                </a:lnTo>
                <a:lnTo>
                  <a:pt x="2365" y="22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727575" y="1785620"/>
            <a:ext cx="5851525" cy="3289300"/>
            <a:chOff x="186270" y="1714513"/>
            <a:chExt cx="4694595" cy="3102182"/>
          </a:xfrm>
        </p:grpSpPr>
        <p:sp>
          <p:nvSpPr>
            <p:cNvPr id="27" name="TextBox 29"/>
            <p:cNvSpPr txBox="1"/>
            <p:nvPr/>
          </p:nvSpPr>
          <p:spPr>
            <a:xfrm>
              <a:off x="283575" y="1991194"/>
              <a:ext cx="4427642" cy="24086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indent="457200" algn="l">
                <a:lnSpc>
                  <a:spcPts val="2600"/>
                </a:lnSpc>
              </a:pP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开发电商后台管理系统的意义在于，电商管理系统中，</a:t>
              </a:r>
              <a:b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</a:b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   最关键的是商品，因为商品是整个电商平台运营的关键所</a:t>
              </a:r>
              <a:b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</a:b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   在，很多情况下，我们只要在后台创建内容，再通过前台</a:t>
              </a:r>
              <a:b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</a:b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   进行展示即可，只要有了商品，上架就能展示在客户面前。</a:t>
              </a:r>
              <a:b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</a:b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   同样的，商品也是电商后台产品的基础，很多电商平台在</a:t>
              </a:r>
              <a:b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</a:b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   拥有了</a:t>
              </a: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后台</a:t>
              </a: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管理系统后，就能为同类型产品提供标准化的</a:t>
              </a:r>
              <a:b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</a:b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   属性，这样一来就能更好的去统一产品。</a:t>
              </a:r>
              <a:endPara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  <a:p>
              <a:pPr indent="457200" algn="l">
                <a:lnSpc>
                  <a:spcPts val="2600"/>
                </a:lnSpc>
              </a:pPr>
              <a:endPara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186270" y="1714513"/>
              <a:ext cx="4694595" cy="3102182"/>
            </a:xfrm>
            <a:prstGeom prst="rect">
              <a:avLst/>
            </a:prstGeom>
            <a:noFill/>
            <a:ln>
              <a:solidFill>
                <a:srgbClr val="1E49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/>
        </p:nvSpPr>
        <p:spPr>
          <a:xfrm>
            <a:off x="1127232" y="5949546"/>
            <a:ext cx="9877318" cy="51184"/>
          </a:xfrm>
          <a:prstGeom prst="rect">
            <a:avLst/>
          </a:prstGeom>
          <a:gradFill flip="none" rotWithShape="1">
            <a:gsLst>
              <a:gs pos="0">
                <a:srgbClr val="E6E6E6"/>
              </a:gs>
              <a:gs pos="100000">
                <a:srgbClr val="E6E6E6"/>
              </a:gs>
              <a:gs pos="53000">
                <a:srgbClr val="3379C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îṥḻíḑe"/>
          <p:cNvSpPr/>
          <p:nvPr/>
        </p:nvSpPr>
        <p:spPr>
          <a:xfrm>
            <a:off x="1239925" y="2534871"/>
            <a:ext cx="1870913" cy="1870912"/>
          </a:xfrm>
          <a:prstGeom prst="ellipse">
            <a:avLst/>
          </a:prstGeom>
          <a:blipFill dpi="0" rotWithShape="1">
            <a:blip r:embed="rId1" cstate="print"/>
            <a:srcRect/>
            <a:stretch>
              <a:fillRect/>
            </a:stretch>
          </a:blipFill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p>
            <a:pPr algn="ctr" defTabSz="914400"/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12" grpId="0" bldLvl="0" animBg="1"/>
      <p:bldP spid="37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58" b="7779"/>
          <a:stretch>
            <a:fillRect/>
          </a:stretch>
        </p:blipFill>
        <p:spPr>
          <a:xfrm>
            <a:off x="0" y="980728"/>
            <a:ext cx="12216680" cy="491321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003885" y="980728"/>
            <a:ext cx="8184230" cy="4913216"/>
          </a:xfrm>
          <a:prstGeom prst="rect">
            <a:avLst/>
          </a:prstGeom>
          <a:solidFill>
            <a:srgbClr val="1E497C">
              <a:alpha val="8862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 flipH="1" flipV="1">
            <a:off x="2260096" y="1156816"/>
            <a:ext cx="3706706" cy="1152000"/>
            <a:chOff x="7978775" y="5196627"/>
            <a:chExt cx="3706706" cy="115200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7978775" y="6319520"/>
              <a:ext cx="3705860" cy="0"/>
            </a:xfrm>
            <a:prstGeom prst="line">
              <a:avLst/>
            </a:prstGeom>
            <a:ln w="603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11685481" y="5196627"/>
              <a:ext cx="0" cy="1152000"/>
            </a:xfrm>
            <a:prstGeom prst="line">
              <a:avLst/>
            </a:prstGeom>
            <a:ln w="603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6290068" y="3820984"/>
            <a:ext cx="3705860" cy="1830066"/>
            <a:chOff x="8062497" y="4518561"/>
            <a:chExt cx="3705860" cy="183006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8062497" y="6348627"/>
              <a:ext cx="3705860" cy="0"/>
            </a:xfrm>
            <a:prstGeom prst="line">
              <a:avLst/>
            </a:prstGeom>
            <a:ln w="603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11734905" y="4518561"/>
              <a:ext cx="0" cy="1800000"/>
            </a:xfrm>
            <a:prstGeom prst="line">
              <a:avLst/>
            </a:prstGeom>
            <a:ln w="603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2507938" y="1733136"/>
            <a:ext cx="7226857" cy="3456000"/>
            <a:chOff x="2100010" y="1540793"/>
            <a:chExt cx="8208000" cy="3456000"/>
          </a:xfrm>
        </p:grpSpPr>
        <p:sp>
          <p:nvSpPr>
            <p:cNvPr id="46" name="矩形 45"/>
            <p:cNvSpPr/>
            <p:nvPr/>
          </p:nvSpPr>
          <p:spPr>
            <a:xfrm>
              <a:off x="2207567" y="1646960"/>
              <a:ext cx="7992887" cy="3222175"/>
            </a:xfrm>
            <a:prstGeom prst="rect">
              <a:avLst/>
            </a:prstGeom>
            <a:solidFill>
              <a:schemeClr val="bg1">
                <a:alpha val="93000"/>
              </a:schemeClr>
            </a:solidFill>
            <a:ln w="12700">
              <a:solidFill>
                <a:schemeClr val="bg1"/>
              </a:solidFill>
            </a:ln>
            <a:effectLst>
              <a:glow rad="101600">
                <a:schemeClr val="accent1">
                  <a:lumMod val="75000"/>
                  <a:alpha val="4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2100010" y="1540793"/>
              <a:ext cx="8208000" cy="3456000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  <a:effectLst>
              <a:glow rad="101600">
                <a:schemeClr val="accent1">
                  <a:lumMod val="75000"/>
                  <a:alpha val="4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53" name="AutoShape 51"/>
          <p:cNvSpPr>
            <a:spLocks noChangeArrowheads="1"/>
          </p:cNvSpPr>
          <p:nvPr/>
        </p:nvSpPr>
        <p:spPr bwMode="gray">
          <a:xfrm>
            <a:off x="4655820" y="3087371"/>
            <a:ext cx="3477260" cy="747394"/>
          </a:xfrm>
          <a:prstGeom prst="roundRect">
            <a:avLst>
              <a:gd name="adj" fmla="val 0"/>
            </a:avLst>
          </a:prstGeom>
          <a:noFill/>
          <a:ln w="28575" algn="ctr">
            <a:noFill/>
            <a:rou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dist">
              <a:lnSpc>
                <a:spcPct val="90000"/>
              </a:lnSpc>
              <a:buClr>
                <a:schemeClr val="bg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zh-CN" altLang="en-US" sz="5400" b="1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项目思路</a:t>
            </a:r>
            <a:endParaRPr lang="zh-CN" altLang="en-US" sz="5400" b="1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941835" y="2222575"/>
            <a:ext cx="1016380" cy="1182431"/>
            <a:chOff x="2701946" y="2702230"/>
            <a:chExt cx="1016380" cy="1182431"/>
          </a:xfrm>
        </p:grpSpPr>
        <p:sp>
          <p:nvSpPr>
            <p:cNvPr id="54" name="矩形 53"/>
            <p:cNvSpPr/>
            <p:nvPr/>
          </p:nvSpPr>
          <p:spPr>
            <a:xfrm>
              <a:off x="2701946" y="2899777"/>
              <a:ext cx="1016380" cy="9848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6000" b="1" dirty="0">
                  <a:solidFill>
                    <a:srgbClr val="1E4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02</a:t>
              </a:r>
              <a:endParaRPr lang="zh-CN" altLang="en-US" sz="6000" b="1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2860225" y="2702230"/>
              <a:ext cx="699822" cy="3676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200" b="1" dirty="0">
                  <a:solidFill>
                    <a:srgbClr val="1E4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Part</a:t>
              </a:r>
              <a:endParaRPr lang="zh-CN" altLang="en-US" sz="2200" b="1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grpId="0" nodeType="withEffect" p14:presetBounceEnd="21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1000">
                                          <p:cBhvr additive="base">
                                            <p:cTn id="2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1000">
                                          <p:cBhvr additive="base">
                                            <p:cTn id="2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3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3" grpId="0" bldLvl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277659" y="126099"/>
            <a:ext cx="11889804" cy="829330"/>
            <a:chOff x="277659" y="126099"/>
            <a:chExt cx="11889804" cy="829330"/>
          </a:xfrm>
        </p:grpSpPr>
        <p:grpSp>
          <p:nvGrpSpPr>
            <p:cNvPr id="20" name="组合 19"/>
            <p:cNvGrpSpPr/>
            <p:nvPr/>
          </p:nvGrpSpPr>
          <p:grpSpPr>
            <a:xfrm>
              <a:off x="277659" y="236217"/>
              <a:ext cx="674369" cy="576000"/>
              <a:chOff x="277659" y="236217"/>
              <a:chExt cx="674369" cy="576000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326844" y="236217"/>
                <a:ext cx="576000" cy="576000"/>
              </a:xfrm>
              <a:prstGeom prst="rect">
                <a:avLst/>
              </a:prstGeom>
              <a:solidFill>
                <a:srgbClr val="1E497C"/>
              </a:solidFill>
              <a:ln w="12700">
                <a:solidFill>
                  <a:srgbClr val="1E497C"/>
                </a:solidFill>
              </a:ln>
              <a:effectLst>
                <a:glow rad="38100">
                  <a:schemeClr val="accent1">
                    <a:lumMod val="75000"/>
                    <a:alpha val="41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</a:endParaRPr>
              </a:p>
            </p:txBody>
          </p:sp>
          <p:sp>
            <p:nvSpPr>
              <p:cNvPr id="26" name="标题 2"/>
              <p:cNvSpPr txBox="1"/>
              <p:nvPr/>
            </p:nvSpPr>
            <p:spPr>
              <a:xfrm>
                <a:off x="277659" y="295262"/>
                <a:ext cx="674369" cy="45791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>
                    <a:solidFill>
                      <a:schemeClr val="bg1"/>
                    </a:solidFill>
                    <a:latin typeface="思源宋体" panose="02020700000000000000" pitchFamily="18" charset="-122"/>
                    <a:ea typeface="思源宋体" panose="02020700000000000000" pitchFamily="18" charset="-122"/>
                    <a:cs typeface="+mn-ea"/>
                    <a:sym typeface="微软雅黑" panose="020B0503020204020204" pitchFamily="34" charset="-122"/>
                  </a:rPr>
                  <a:t>02</a:t>
                </a:r>
                <a:endParaRPr lang="zh-CN" altLang="en-US" sz="2400" dirty="0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  <a:cs typeface="+mn-ea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1219201" y="669004"/>
              <a:ext cx="5310812" cy="286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US" altLang="zh-CN" sz="1200" i="1" spc="130" dirty="0">
                  <a:solidFill>
                    <a:schemeClr val="accent1">
                      <a:lumMod val="7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Lorem ipsum dolor sit amet, consectetuer adipiscing elit.  </a:t>
              </a:r>
              <a:endParaRPr lang="en-US" altLang="zh-CN" sz="1200" i="1" spc="130" dirty="0">
                <a:solidFill>
                  <a:schemeClr val="accent1">
                    <a:lumMod val="7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1928648" y="126099"/>
              <a:ext cx="238815" cy="576000"/>
            </a:xfrm>
            <a:prstGeom prst="rect">
              <a:avLst/>
            </a:prstGeom>
            <a:solidFill>
              <a:srgbClr val="1E497C"/>
            </a:solidFill>
            <a:ln w="12700">
              <a:solidFill>
                <a:srgbClr val="1E497C"/>
              </a:solidFill>
            </a:ln>
            <a:effectLst>
              <a:glow rad="38100">
                <a:schemeClr val="accent1">
                  <a:lumMod val="75000"/>
                  <a:alpha val="41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思源宋体" panose="02020700000000000000" pitchFamily="18" charset="-122"/>
                <a:ea typeface="思源宋体" panose="02020700000000000000" pitchFamily="18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19201" y="295262"/>
              <a:ext cx="250053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dirty="0">
                  <a:latin typeface="思源黑体" panose="020B0500000000000000" pitchFamily="34" charset="-122"/>
                  <a:ea typeface="思源黑体" panose="020B0500000000000000" pitchFamily="34" charset="-122"/>
                </a:rPr>
                <a:t>项目思路</a:t>
              </a:r>
              <a:endParaRPr lang="zh-CN" altLang="en-US" sz="2400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sp>
        <p:nvSpPr>
          <p:cNvPr id="27" name="Freeform 66"/>
          <p:cNvSpPr>
            <a:spLocks noEditPoints="1"/>
          </p:cNvSpPr>
          <p:nvPr/>
        </p:nvSpPr>
        <p:spPr bwMode="auto">
          <a:xfrm flipH="1">
            <a:off x="7408678" y="2087526"/>
            <a:ext cx="3771421" cy="3775172"/>
          </a:xfrm>
          <a:custGeom>
            <a:avLst/>
            <a:gdLst/>
            <a:ahLst/>
            <a:cxnLst>
              <a:cxn ang="0">
                <a:pos x="277" y="553"/>
              </a:cxn>
              <a:cxn ang="0">
                <a:pos x="0" y="277"/>
              </a:cxn>
              <a:cxn ang="0">
                <a:pos x="277" y="0"/>
              </a:cxn>
              <a:cxn ang="0">
                <a:pos x="553" y="277"/>
              </a:cxn>
              <a:cxn ang="0">
                <a:pos x="277" y="553"/>
              </a:cxn>
              <a:cxn ang="0">
                <a:pos x="277" y="30"/>
              </a:cxn>
              <a:cxn ang="0">
                <a:pos x="30" y="277"/>
              </a:cxn>
              <a:cxn ang="0">
                <a:pos x="277" y="523"/>
              </a:cxn>
              <a:cxn ang="0">
                <a:pos x="524" y="277"/>
              </a:cxn>
              <a:cxn ang="0">
                <a:pos x="277" y="30"/>
              </a:cxn>
            </a:cxnLst>
            <a:rect l="0" t="0" r="r" b="b"/>
            <a:pathLst>
              <a:path w="553" h="553">
                <a:moveTo>
                  <a:pt x="277" y="553"/>
                </a:moveTo>
                <a:cubicBezTo>
                  <a:pt x="124" y="553"/>
                  <a:pt x="0" y="429"/>
                  <a:pt x="0" y="277"/>
                </a:cubicBezTo>
                <a:cubicBezTo>
                  <a:pt x="0" y="124"/>
                  <a:pt x="124" y="0"/>
                  <a:pt x="277" y="0"/>
                </a:cubicBezTo>
                <a:cubicBezTo>
                  <a:pt x="429" y="0"/>
                  <a:pt x="553" y="124"/>
                  <a:pt x="553" y="277"/>
                </a:cubicBezTo>
                <a:cubicBezTo>
                  <a:pt x="553" y="429"/>
                  <a:pt x="429" y="553"/>
                  <a:pt x="277" y="553"/>
                </a:cubicBezTo>
                <a:close/>
                <a:moveTo>
                  <a:pt x="277" y="30"/>
                </a:moveTo>
                <a:cubicBezTo>
                  <a:pt x="141" y="30"/>
                  <a:pt x="30" y="141"/>
                  <a:pt x="30" y="277"/>
                </a:cubicBezTo>
                <a:cubicBezTo>
                  <a:pt x="30" y="413"/>
                  <a:pt x="141" y="523"/>
                  <a:pt x="277" y="523"/>
                </a:cubicBezTo>
                <a:cubicBezTo>
                  <a:pt x="413" y="523"/>
                  <a:pt x="524" y="413"/>
                  <a:pt x="524" y="277"/>
                </a:cubicBezTo>
                <a:cubicBezTo>
                  <a:pt x="524" y="141"/>
                  <a:pt x="413" y="30"/>
                  <a:pt x="277" y="3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Freeform 67"/>
          <p:cNvSpPr/>
          <p:nvPr/>
        </p:nvSpPr>
        <p:spPr bwMode="auto">
          <a:xfrm flipH="1">
            <a:off x="9290640" y="2087526"/>
            <a:ext cx="1889460" cy="1889460"/>
          </a:xfrm>
          <a:custGeom>
            <a:avLst/>
            <a:gdLst/>
            <a:ahLst/>
            <a:cxnLst>
              <a:cxn ang="0">
                <a:pos x="30" y="277"/>
              </a:cxn>
              <a:cxn ang="0">
                <a:pos x="0" y="277"/>
              </a:cxn>
              <a:cxn ang="0">
                <a:pos x="277" y="0"/>
              </a:cxn>
              <a:cxn ang="0">
                <a:pos x="277" y="30"/>
              </a:cxn>
              <a:cxn ang="0">
                <a:pos x="30" y="277"/>
              </a:cxn>
            </a:cxnLst>
            <a:rect l="0" t="0" r="r" b="b"/>
            <a:pathLst>
              <a:path w="277" h="277">
                <a:moveTo>
                  <a:pt x="30" y="277"/>
                </a:moveTo>
                <a:cubicBezTo>
                  <a:pt x="0" y="277"/>
                  <a:pt x="0" y="277"/>
                  <a:pt x="0" y="277"/>
                </a:cubicBezTo>
                <a:cubicBezTo>
                  <a:pt x="0" y="124"/>
                  <a:pt x="124" y="0"/>
                  <a:pt x="277" y="0"/>
                </a:cubicBezTo>
                <a:cubicBezTo>
                  <a:pt x="277" y="30"/>
                  <a:pt x="277" y="30"/>
                  <a:pt x="277" y="30"/>
                </a:cubicBezTo>
                <a:cubicBezTo>
                  <a:pt x="141" y="30"/>
                  <a:pt x="30" y="141"/>
                  <a:pt x="30" y="277"/>
                </a:cubicBezTo>
                <a:close/>
              </a:path>
            </a:pathLst>
          </a:custGeom>
          <a:solidFill>
            <a:srgbClr val="1E497C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Freeform 68"/>
          <p:cNvSpPr>
            <a:spLocks noEditPoints="1"/>
          </p:cNvSpPr>
          <p:nvPr/>
        </p:nvSpPr>
        <p:spPr bwMode="auto">
          <a:xfrm flipH="1">
            <a:off x="7764825" y="2447423"/>
            <a:ext cx="3055377" cy="3059125"/>
          </a:xfrm>
          <a:custGeom>
            <a:avLst/>
            <a:gdLst/>
            <a:ahLst/>
            <a:cxnLst>
              <a:cxn ang="0">
                <a:pos x="224" y="448"/>
              </a:cxn>
              <a:cxn ang="0">
                <a:pos x="0" y="224"/>
              </a:cxn>
              <a:cxn ang="0">
                <a:pos x="224" y="0"/>
              </a:cxn>
              <a:cxn ang="0">
                <a:pos x="448" y="224"/>
              </a:cxn>
              <a:cxn ang="0">
                <a:pos x="224" y="448"/>
              </a:cxn>
              <a:cxn ang="0">
                <a:pos x="224" y="29"/>
              </a:cxn>
              <a:cxn ang="0">
                <a:pos x="29" y="224"/>
              </a:cxn>
              <a:cxn ang="0">
                <a:pos x="224" y="418"/>
              </a:cxn>
              <a:cxn ang="0">
                <a:pos x="418" y="224"/>
              </a:cxn>
              <a:cxn ang="0">
                <a:pos x="224" y="29"/>
              </a:cxn>
            </a:cxnLst>
            <a:rect l="0" t="0" r="r" b="b"/>
            <a:pathLst>
              <a:path w="448" h="448">
                <a:moveTo>
                  <a:pt x="224" y="448"/>
                </a:moveTo>
                <a:cubicBezTo>
                  <a:pt x="100" y="448"/>
                  <a:pt x="0" y="347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ubicBezTo>
                  <a:pt x="448" y="347"/>
                  <a:pt x="347" y="448"/>
                  <a:pt x="224" y="448"/>
                </a:cubicBezTo>
                <a:close/>
                <a:moveTo>
                  <a:pt x="224" y="29"/>
                </a:moveTo>
                <a:cubicBezTo>
                  <a:pt x="116" y="29"/>
                  <a:pt x="29" y="116"/>
                  <a:pt x="29" y="224"/>
                </a:cubicBezTo>
                <a:cubicBezTo>
                  <a:pt x="29" y="331"/>
                  <a:pt x="116" y="418"/>
                  <a:pt x="224" y="418"/>
                </a:cubicBezTo>
                <a:cubicBezTo>
                  <a:pt x="331" y="418"/>
                  <a:pt x="418" y="331"/>
                  <a:pt x="418" y="224"/>
                </a:cubicBezTo>
                <a:cubicBezTo>
                  <a:pt x="418" y="116"/>
                  <a:pt x="331" y="29"/>
                  <a:pt x="224" y="2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Freeform 69"/>
          <p:cNvSpPr/>
          <p:nvPr/>
        </p:nvSpPr>
        <p:spPr bwMode="auto">
          <a:xfrm flipH="1">
            <a:off x="9290639" y="2447423"/>
            <a:ext cx="1529563" cy="3059125"/>
          </a:xfrm>
          <a:custGeom>
            <a:avLst/>
            <a:gdLst/>
            <a:ahLst/>
            <a:cxnLst>
              <a:cxn ang="0">
                <a:pos x="224" y="448"/>
              </a:cxn>
              <a:cxn ang="0">
                <a:pos x="0" y="224"/>
              </a:cxn>
              <a:cxn ang="0">
                <a:pos x="224" y="0"/>
              </a:cxn>
              <a:cxn ang="0">
                <a:pos x="224" y="29"/>
              </a:cxn>
              <a:cxn ang="0">
                <a:pos x="29" y="224"/>
              </a:cxn>
              <a:cxn ang="0">
                <a:pos x="224" y="418"/>
              </a:cxn>
              <a:cxn ang="0">
                <a:pos x="224" y="448"/>
              </a:cxn>
            </a:cxnLst>
            <a:rect l="0" t="0" r="r" b="b"/>
            <a:pathLst>
              <a:path w="224" h="448">
                <a:moveTo>
                  <a:pt x="224" y="448"/>
                </a:moveTo>
                <a:cubicBezTo>
                  <a:pt x="100" y="448"/>
                  <a:pt x="0" y="347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224" y="29"/>
                  <a:pt x="224" y="29"/>
                  <a:pt x="224" y="29"/>
                </a:cubicBezTo>
                <a:cubicBezTo>
                  <a:pt x="116" y="29"/>
                  <a:pt x="29" y="116"/>
                  <a:pt x="29" y="224"/>
                </a:cubicBezTo>
                <a:cubicBezTo>
                  <a:pt x="29" y="331"/>
                  <a:pt x="116" y="418"/>
                  <a:pt x="224" y="418"/>
                </a:cubicBezTo>
                <a:lnTo>
                  <a:pt x="224" y="448"/>
                </a:lnTo>
                <a:close/>
              </a:path>
            </a:pathLst>
          </a:custGeom>
          <a:solidFill>
            <a:srgbClr val="1E497C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Freeform 70"/>
          <p:cNvSpPr>
            <a:spLocks noEditPoints="1"/>
          </p:cNvSpPr>
          <p:nvPr/>
        </p:nvSpPr>
        <p:spPr bwMode="auto">
          <a:xfrm flipH="1">
            <a:off x="8124724" y="2803571"/>
            <a:ext cx="2339331" cy="2343081"/>
          </a:xfrm>
          <a:custGeom>
            <a:avLst/>
            <a:gdLst/>
            <a:ahLst/>
            <a:cxnLst>
              <a:cxn ang="0">
                <a:pos x="172" y="343"/>
              </a:cxn>
              <a:cxn ang="0">
                <a:pos x="0" y="172"/>
              </a:cxn>
              <a:cxn ang="0">
                <a:pos x="172" y="0"/>
              </a:cxn>
              <a:cxn ang="0">
                <a:pos x="343" y="172"/>
              </a:cxn>
              <a:cxn ang="0">
                <a:pos x="172" y="343"/>
              </a:cxn>
              <a:cxn ang="0">
                <a:pos x="172" y="29"/>
              </a:cxn>
              <a:cxn ang="0">
                <a:pos x="30" y="172"/>
              </a:cxn>
              <a:cxn ang="0">
                <a:pos x="172" y="314"/>
              </a:cxn>
              <a:cxn ang="0">
                <a:pos x="314" y="172"/>
              </a:cxn>
              <a:cxn ang="0">
                <a:pos x="172" y="29"/>
              </a:cxn>
            </a:cxnLst>
            <a:rect l="0" t="0" r="r" b="b"/>
            <a:pathLst>
              <a:path w="343" h="343">
                <a:moveTo>
                  <a:pt x="172" y="343"/>
                </a:moveTo>
                <a:cubicBezTo>
                  <a:pt x="77" y="343"/>
                  <a:pt x="0" y="266"/>
                  <a:pt x="0" y="172"/>
                </a:cubicBezTo>
                <a:cubicBezTo>
                  <a:pt x="0" y="77"/>
                  <a:pt x="77" y="0"/>
                  <a:pt x="172" y="0"/>
                </a:cubicBezTo>
                <a:cubicBezTo>
                  <a:pt x="266" y="0"/>
                  <a:pt x="343" y="77"/>
                  <a:pt x="343" y="172"/>
                </a:cubicBezTo>
                <a:cubicBezTo>
                  <a:pt x="343" y="266"/>
                  <a:pt x="266" y="343"/>
                  <a:pt x="172" y="343"/>
                </a:cubicBezTo>
                <a:close/>
                <a:moveTo>
                  <a:pt x="172" y="29"/>
                </a:moveTo>
                <a:cubicBezTo>
                  <a:pt x="93" y="29"/>
                  <a:pt x="30" y="93"/>
                  <a:pt x="30" y="172"/>
                </a:cubicBezTo>
                <a:cubicBezTo>
                  <a:pt x="30" y="250"/>
                  <a:pt x="93" y="314"/>
                  <a:pt x="172" y="314"/>
                </a:cubicBezTo>
                <a:cubicBezTo>
                  <a:pt x="250" y="314"/>
                  <a:pt x="314" y="250"/>
                  <a:pt x="314" y="172"/>
                </a:cubicBezTo>
                <a:cubicBezTo>
                  <a:pt x="314" y="93"/>
                  <a:pt x="250" y="29"/>
                  <a:pt x="172" y="2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Freeform 71"/>
          <p:cNvSpPr/>
          <p:nvPr/>
        </p:nvSpPr>
        <p:spPr bwMode="auto">
          <a:xfrm flipH="1">
            <a:off x="8124724" y="2803571"/>
            <a:ext cx="2339331" cy="2343081"/>
          </a:xfrm>
          <a:custGeom>
            <a:avLst/>
            <a:gdLst/>
            <a:ahLst/>
            <a:cxnLst>
              <a:cxn ang="0">
                <a:pos x="172" y="343"/>
              </a:cxn>
              <a:cxn ang="0">
                <a:pos x="0" y="172"/>
              </a:cxn>
              <a:cxn ang="0">
                <a:pos x="172" y="0"/>
              </a:cxn>
              <a:cxn ang="0">
                <a:pos x="172" y="29"/>
              </a:cxn>
              <a:cxn ang="0">
                <a:pos x="30" y="172"/>
              </a:cxn>
              <a:cxn ang="0">
                <a:pos x="172" y="314"/>
              </a:cxn>
              <a:cxn ang="0">
                <a:pos x="314" y="172"/>
              </a:cxn>
              <a:cxn ang="0">
                <a:pos x="343" y="172"/>
              </a:cxn>
              <a:cxn ang="0">
                <a:pos x="172" y="343"/>
              </a:cxn>
            </a:cxnLst>
            <a:rect l="0" t="0" r="r" b="b"/>
            <a:pathLst>
              <a:path w="343" h="343">
                <a:moveTo>
                  <a:pt x="172" y="343"/>
                </a:moveTo>
                <a:cubicBezTo>
                  <a:pt x="77" y="343"/>
                  <a:pt x="0" y="266"/>
                  <a:pt x="0" y="172"/>
                </a:cubicBezTo>
                <a:cubicBezTo>
                  <a:pt x="0" y="77"/>
                  <a:pt x="77" y="0"/>
                  <a:pt x="172" y="0"/>
                </a:cubicBezTo>
                <a:cubicBezTo>
                  <a:pt x="172" y="29"/>
                  <a:pt x="172" y="29"/>
                  <a:pt x="172" y="29"/>
                </a:cubicBezTo>
                <a:cubicBezTo>
                  <a:pt x="93" y="29"/>
                  <a:pt x="30" y="93"/>
                  <a:pt x="30" y="172"/>
                </a:cubicBezTo>
                <a:cubicBezTo>
                  <a:pt x="30" y="250"/>
                  <a:pt x="93" y="314"/>
                  <a:pt x="172" y="314"/>
                </a:cubicBezTo>
                <a:cubicBezTo>
                  <a:pt x="250" y="314"/>
                  <a:pt x="314" y="250"/>
                  <a:pt x="314" y="172"/>
                </a:cubicBezTo>
                <a:cubicBezTo>
                  <a:pt x="343" y="172"/>
                  <a:pt x="343" y="172"/>
                  <a:pt x="343" y="172"/>
                </a:cubicBezTo>
                <a:cubicBezTo>
                  <a:pt x="343" y="266"/>
                  <a:pt x="266" y="343"/>
                  <a:pt x="172" y="343"/>
                </a:cubicBezTo>
                <a:close/>
              </a:path>
            </a:pathLst>
          </a:custGeom>
          <a:solidFill>
            <a:srgbClr val="1E497C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Freeform 72"/>
          <p:cNvSpPr>
            <a:spLocks noEditPoints="1"/>
          </p:cNvSpPr>
          <p:nvPr/>
        </p:nvSpPr>
        <p:spPr bwMode="auto">
          <a:xfrm flipH="1">
            <a:off x="8480871" y="3159720"/>
            <a:ext cx="1627035" cy="1630785"/>
          </a:xfrm>
          <a:custGeom>
            <a:avLst/>
            <a:gdLst/>
            <a:ahLst/>
            <a:cxnLst>
              <a:cxn ang="0">
                <a:pos x="120" y="239"/>
              </a:cxn>
              <a:cxn ang="0">
                <a:pos x="0" y="120"/>
              </a:cxn>
              <a:cxn ang="0">
                <a:pos x="120" y="0"/>
              </a:cxn>
              <a:cxn ang="0">
                <a:pos x="239" y="120"/>
              </a:cxn>
              <a:cxn ang="0">
                <a:pos x="120" y="239"/>
              </a:cxn>
              <a:cxn ang="0">
                <a:pos x="120" y="30"/>
              </a:cxn>
              <a:cxn ang="0">
                <a:pos x="30" y="120"/>
              </a:cxn>
              <a:cxn ang="0">
                <a:pos x="120" y="209"/>
              </a:cxn>
              <a:cxn ang="0">
                <a:pos x="210" y="120"/>
              </a:cxn>
              <a:cxn ang="0">
                <a:pos x="120" y="30"/>
              </a:cxn>
            </a:cxnLst>
            <a:rect l="0" t="0" r="r" b="b"/>
            <a:pathLst>
              <a:path w="239" h="239">
                <a:moveTo>
                  <a:pt x="120" y="239"/>
                </a:moveTo>
                <a:cubicBezTo>
                  <a:pt x="54" y="239"/>
                  <a:pt x="0" y="185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186" y="0"/>
                  <a:pt x="239" y="54"/>
                  <a:pt x="239" y="120"/>
                </a:cubicBezTo>
                <a:cubicBezTo>
                  <a:pt x="239" y="185"/>
                  <a:pt x="186" y="239"/>
                  <a:pt x="120" y="239"/>
                </a:cubicBezTo>
                <a:close/>
                <a:moveTo>
                  <a:pt x="120" y="30"/>
                </a:moveTo>
                <a:cubicBezTo>
                  <a:pt x="70" y="30"/>
                  <a:pt x="30" y="70"/>
                  <a:pt x="30" y="120"/>
                </a:cubicBezTo>
                <a:cubicBezTo>
                  <a:pt x="30" y="169"/>
                  <a:pt x="70" y="209"/>
                  <a:pt x="120" y="209"/>
                </a:cubicBezTo>
                <a:cubicBezTo>
                  <a:pt x="169" y="209"/>
                  <a:pt x="210" y="169"/>
                  <a:pt x="210" y="120"/>
                </a:cubicBezTo>
                <a:cubicBezTo>
                  <a:pt x="210" y="70"/>
                  <a:pt x="169" y="30"/>
                  <a:pt x="120" y="30"/>
                </a:cubicBezTo>
                <a:close/>
              </a:path>
            </a:pathLst>
          </a:custGeom>
          <a:solidFill>
            <a:srgbClr val="1E497C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5244024" y="1844824"/>
            <a:ext cx="4046263" cy="748803"/>
            <a:chOff x="5396313" y="1717845"/>
            <a:chExt cx="4046263" cy="748803"/>
          </a:xfrm>
        </p:grpSpPr>
        <p:grpSp>
          <p:nvGrpSpPr>
            <p:cNvPr id="35" name="Group 152"/>
            <p:cNvGrpSpPr/>
            <p:nvPr/>
          </p:nvGrpSpPr>
          <p:grpSpPr>
            <a:xfrm rot="10800000" flipH="1">
              <a:off x="5396313" y="1717845"/>
              <a:ext cx="191065" cy="748803"/>
              <a:chOff x="4514393" y="1036303"/>
              <a:chExt cx="115214" cy="1487365"/>
            </a:xfrm>
          </p:grpSpPr>
          <p:cxnSp>
            <p:nvCxnSpPr>
              <p:cNvPr id="37" name="Straight Connector 153"/>
              <p:cNvCxnSpPr/>
              <p:nvPr/>
            </p:nvCxnSpPr>
            <p:spPr>
              <a:xfrm flipV="1">
                <a:off x="4629607" y="1041066"/>
                <a:ext cx="0" cy="1482602"/>
              </a:xfrm>
              <a:prstGeom prst="line">
                <a:avLst/>
              </a:prstGeom>
              <a:ln w="19050">
                <a:solidFill>
                  <a:srgbClr val="1E497C"/>
                </a:solidFill>
                <a:prstDash val="solid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154"/>
              <p:cNvCxnSpPr/>
              <p:nvPr/>
            </p:nvCxnSpPr>
            <p:spPr>
              <a:xfrm flipH="1">
                <a:off x="4514393" y="1036303"/>
                <a:ext cx="115214" cy="0"/>
              </a:xfrm>
              <a:prstGeom prst="line">
                <a:avLst/>
              </a:prstGeom>
              <a:ln w="19050">
                <a:solidFill>
                  <a:srgbClr val="1E497C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155"/>
              <p:cNvCxnSpPr/>
              <p:nvPr/>
            </p:nvCxnSpPr>
            <p:spPr>
              <a:xfrm flipH="1">
                <a:off x="4514393" y="2523668"/>
                <a:ext cx="115214" cy="0"/>
              </a:xfrm>
              <a:prstGeom prst="line">
                <a:avLst/>
              </a:prstGeom>
              <a:ln w="19050">
                <a:solidFill>
                  <a:srgbClr val="1E497C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Straight Connector 126"/>
            <p:cNvCxnSpPr/>
            <p:nvPr/>
          </p:nvCxnSpPr>
          <p:spPr>
            <a:xfrm flipH="1">
              <a:off x="5587377" y="2077361"/>
              <a:ext cx="3855199" cy="0"/>
            </a:xfrm>
            <a:prstGeom prst="line">
              <a:avLst/>
            </a:prstGeom>
            <a:ln w="19050">
              <a:solidFill>
                <a:srgbClr val="1E497C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5244024" y="2548383"/>
            <a:ext cx="4046618" cy="1218102"/>
            <a:chOff x="5396313" y="2421404"/>
            <a:chExt cx="4046618" cy="1218102"/>
          </a:xfrm>
        </p:grpSpPr>
        <p:grpSp>
          <p:nvGrpSpPr>
            <p:cNvPr id="41" name="Group 168"/>
            <p:cNvGrpSpPr/>
            <p:nvPr/>
          </p:nvGrpSpPr>
          <p:grpSpPr>
            <a:xfrm rot="10800000" flipH="1">
              <a:off x="5396313" y="2890703"/>
              <a:ext cx="191065" cy="748803"/>
              <a:chOff x="4514393" y="1036303"/>
              <a:chExt cx="115214" cy="1487365"/>
            </a:xfrm>
          </p:grpSpPr>
          <p:cxnSp>
            <p:nvCxnSpPr>
              <p:cNvPr id="45" name="Straight Connector 169"/>
              <p:cNvCxnSpPr/>
              <p:nvPr/>
            </p:nvCxnSpPr>
            <p:spPr>
              <a:xfrm flipV="1">
                <a:off x="4629607" y="1041066"/>
                <a:ext cx="0" cy="1482602"/>
              </a:xfrm>
              <a:prstGeom prst="line">
                <a:avLst/>
              </a:prstGeom>
              <a:ln w="19050">
                <a:solidFill>
                  <a:srgbClr val="1E497C"/>
                </a:solidFill>
                <a:prstDash val="solid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170"/>
              <p:cNvCxnSpPr/>
              <p:nvPr/>
            </p:nvCxnSpPr>
            <p:spPr>
              <a:xfrm flipH="1">
                <a:off x="4514393" y="1036303"/>
                <a:ext cx="115214" cy="0"/>
              </a:xfrm>
              <a:prstGeom prst="line">
                <a:avLst/>
              </a:prstGeom>
              <a:ln w="19050">
                <a:solidFill>
                  <a:srgbClr val="1E497C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171"/>
              <p:cNvCxnSpPr/>
              <p:nvPr/>
            </p:nvCxnSpPr>
            <p:spPr>
              <a:xfrm flipH="1">
                <a:off x="4514393" y="2523668"/>
                <a:ext cx="115214" cy="0"/>
              </a:xfrm>
              <a:prstGeom prst="line">
                <a:avLst/>
              </a:prstGeom>
              <a:ln w="19050">
                <a:solidFill>
                  <a:srgbClr val="1E497C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2" name="Elbow Connector 182"/>
            <p:cNvCxnSpPr/>
            <p:nvPr/>
          </p:nvCxnSpPr>
          <p:spPr>
            <a:xfrm rot="10800000" flipV="1">
              <a:off x="5587376" y="2421404"/>
              <a:ext cx="3855555" cy="844901"/>
            </a:xfrm>
            <a:prstGeom prst="bentConnector3">
              <a:avLst>
                <a:gd name="adj1" fmla="val 50000"/>
              </a:avLst>
            </a:prstGeom>
            <a:ln w="19050" cmpd="sng">
              <a:solidFill>
                <a:srgbClr val="1E497C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组合 48"/>
          <p:cNvGrpSpPr/>
          <p:nvPr/>
        </p:nvGrpSpPr>
        <p:grpSpPr>
          <a:xfrm>
            <a:off x="1200618" y="1856698"/>
            <a:ext cx="3843020" cy="757555"/>
            <a:chOff x="1352907" y="1729719"/>
            <a:chExt cx="3843020" cy="757555"/>
          </a:xfrm>
        </p:grpSpPr>
        <p:sp>
          <p:nvSpPr>
            <p:cNvPr id="51" name="TextBox 69"/>
            <p:cNvSpPr txBox="1"/>
            <p:nvPr/>
          </p:nvSpPr>
          <p:spPr>
            <a:xfrm>
              <a:off x="1955419" y="1729719"/>
              <a:ext cx="2965423" cy="461656"/>
            </a:xfrm>
            <a:prstGeom prst="rect">
              <a:avLst/>
            </a:prstGeom>
            <a:noFill/>
          </p:spPr>
          <p:txBody>
            <a:bodyPr wrap="none" lIns="144000" tIns="0" rIns="0" bIns="0" anchor="ctr" anchorCtr="0">
              <a:norm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思路一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2118717" y="2073254"/>
              <a:ext cx="3077210" cy="414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了解项目有哪些模块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1352907" y="1746097"/>
              <a:ext cx="648000" cy="648000"/>
              <a:chOff x="956984" y="1759582"/>
              <a:chExt cx="648000" cy="648000"/>
            </a:xfrm>
          </p:grpSpPr>
          <p:sp>
            <p:nvSpPr>
              <p:cNvPr id="54" name="椭圆 53"/>
              <p:cNvSpPr/>
              <p:nvPr/>
            </p:nvSpPr>
            <p:spPr>
              <a:xfrm>
                <a:off x="956984" y="1759582"/>
                <a:ext cx="648000" cy="648000"/>
              </a:xfrm>
              <a:prstGeom prst="ellipse">
                <a:avLst/>
              </a:prstGeom>
              <a:solidFill>
                <a:srgbClr val="1E497C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TextBox 69"/>
              <p:cNvSpPr txBox="1"/>
              <p:nvPr/>
            </p:nvSpPr>
            <p:spPr>
              <a:xfrm>
                <a:off x="989551" y="1954680"/>
                <a:ext cx="569945" cy="324612"/>
              </a:xfrm>
              <a:prstGeom prst="rect">
                <a:avLst/>
              </a:prstGeom>
              <a:noFill/>
            </p:spPr>
            <p:txBody>
              <a:bodyPr wrap="none" lIns="144000" tIns="0" rIns="0" bIns="0" anchor="ctr" anchorCtr="0">
                <a:norm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01</a:t>
                </a:r>
                <a:endPara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6" name="组合 55"/>
          <p:cNvGrpSpPr/>
          <p:nvPr/>
        </p:nvGrpSpPr>
        <p:grpSpPr>
          <a:xfrm>
            <a:off x="1218355" y="2979915"/>
            <a:ext cx="3897143" cy="758024"/>
            <a:chOff x="1370644" y="2736989"/>
            <a:chExt cx="3897143" cy="758024"/>
          </a:xfrm>
        </p:grpSpPr>
        <p:sp>
          <p:nvSpPr>
            <p:cNvPr id="57" name="TextBox 73"/>
            <p:cNvSpPr txBox="1"/>
            <p:nvPr/>
          </p:nvSpPr>
          <p:spPr>
            <a:xfrm>
              <a:off x="1955419" y="2736989"/>
              <a:ext cx="3312368" cy="391395"/>
            </a:xfrm>
            <a:prstGeom prst="rect">
              <a:avLst/>
            </a:prstGeom>
            <a:noFill/>
          </p:spPr>
          <p:txBody>
            <a:bodyPr wrap="none" lIns="144000" tIns="0" rIns="0" bIns="0" anchor="ctr" anchorCtr="0">
              <a:norm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思路二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1988543" y="3080993"/>
              <a:ext cx="3207234" cy="414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370644" y="2736989"/>
              <a:ext cx="648000" cy="648000"/>
              <a:chOff x="956984" y="1759582"/>
              <a:chExt cx="648000" cy="648000"/>
            </a:xfrm>
          </p:grpSpPr>
          <p:sp>
            <p:nvSpPr>
              <p:cNvPr id="60" name="椭圆 59"/>
              <p:cNvSpPr/>
              <p:nvPr/>
            </p:nvSpPr>
            <p:spPr>
              <a:xfrm>
                <a:off x="956984" y="1759582"/>
                <a:ext cx="648000" cy="648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TextBox 69"/>
              <p:cNvSpPr txBox="1"/>
              <p:nvPr/>
            </p:nvSpPr>
            <p:spPr>
              <a:xfrm>
                <a:off x="989551" y="1954680"/>
                <a:ext cx="569945" cy="324612"/>
              </a:xfrm>
              <a:prstGeom prst="rect">
                <a:avLst/>
              </a:prstGeom>
              <a:noFill/>
            </p:spPr>
            <p:txBody>
              <a:bodyPr wrap="none" lIns="144000" tIns="0" rIns="0" bIns="0" anchor="ctr" anchorCtr="0">
                <a:norm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02</a:t>
                </a:r>
                <a:endPara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2" name="组合 61"/>
          <p:cNvGrpSpPr/>
          <p:nvPr/>
        </p:nvGrpSpPr>
        <p:grpSpPr>
          <a:xfrm>
            <a:off x="1203196" y="4003276"/>
            <a:ext cx="3840480" cy="787400"/>
            <a:chOff x="1355485" y="3761119"/>
            <a:chExt cx="3840480" cy="787400"/>
          </a:xfrm>
        </p:grpSpPr>
        <p:sp>
          <p:nvSpPr>
            <p:cNvPr id="63" name="TextBox 76"/>
            <p:cNvSpPr txBox="1"/>
            <p:nvPr/>
          </p:nvSpPr>
          <p:spPr>
            <a:xfrm>
              <a:off x="1955419" y="3761119"/>
              <a:ext cx="2979932" cy="384225"/>
            </a:xfrm>
            <a:prstGeom prst="rect">
              <a:avLst/>
            </a:prstGeom>
            <a:noFill/>
          </p:spPr>
          <p:txBody>
            <a:bodyPr wrap="none" lIns="144000" tIns="0" rIns="0" bIns="0" anchor="ctr" anchorCtr="0">
              <a:norm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思路三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2118120" y="4057029"/>
              <a:ext cx="3077845" cy="49149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配置多环境变量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65" name="组合 64"/>
            <p:cNvGrpSpPr/>
            <p:nvPr/>
          </p:nvGrpSpPr>
          <p:grpSpPr>
            <a:xfrm>
              <a:off x="1355485" y="3786190"/>
              <a:ext cx="648000" cy="648000"/>
              <a:chOff x="956984" y="1759582"/>
              <a:chExt cx="648000" cy="648000"/>
            </a:xfrm>
          </p:grpSpPr>
          <p:sp>
            <p:nvSpPr>
              <p:cNvPr id="66" name="椭圆 65"/>
              <p:cNvSpPr/>
              <p:nvPr/>
            </p:nvSpPr>
            <p:spPr>
              <a:xfrm>
                <a:off x="956984" y="1759582"/>
                <a:ext cx="648000" cy="648000"/>
              </a:xfrm>
              <a:prstGeom prst="ellipse">
                <a:avLst/>
              </a:prstGeom>
              <a:solidFill>
                <a:srgbClr val="1E497C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TextBox 69"/>
              <p:cNvSpPr txBox="1"/>
              <p:nvPr/>
            </p:nvSpPr>
            <p:spPr>
              <a:xfrm>
                <a:off x="989551" y="1954680"/>
                <a:ext cx="569945" cy="324612"/>
              </a:xfrm>
              <a:prstGeom prst="rect">
                <a:avLst/>
              </a:prstGeom>
              <a:noFill/>
            </p:spPr>
            <p:txBody>
              <a:bodyPr wrap="none" lIns="144000" tIns="0" rIns="0" bIns="0" anchor="ctr" anchorCtr="0">
                <a:norm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03</a:t>
                </a:r>
                <a:endPara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8" name="组合 67"/>
          <p:cNvGrpSpPr/>
          <p:nvPr/>
        </p:nvGrpSpPr>
        <p:grpSpPr>
          <a:xfrm>
            <a:off x="5244024" y="3308650"/>
            <a:ext cx="4046263" cy="2508300"/>
            <a:chOff x="5396313" y="3181671"/>
            <a:chExt cx="4046263" cy="2508300"/>
          </a:xfrm>
        </p:grpSpPr>
        <p:cxnSp>
          <p:nvCxnSpPr>
            <p:cNvPr id="69" name="Elbow Connector 202"/>
            <p:cNvCxnSpPr/>
            <p:nvPr/>
          </p:nvCxnSpPr>
          <p:spPr>
            <a:xfrm rot="10800000" flipV="1">
              <a:off x="5587376" y="3181671"/>
              <a:ext cx="3855200" cy="2197899"/>
            </a:xfrm>
            <a:prstGeom prst="bentConnector3">
              <a:avLst>
                <a:gd name="adj1" fmla="val 36296"/>
              </a:avLst>
            </a:prstGeom>
            <a:ln w="19050" cmpd="sng">
              <a:solidFill>
                <a:srgbClr val="1E497C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Group 176"/>
            <p:cNvGrpSpPr/>
            <p:nvPr/>
          </p:nvGrpSpPr>
          <p:grpSpPr>
            <a:xfrm rot="10800000" flipH="1">
              <a:off x="5396313" y="4941168"/>
              <a:ext cx="191065" cy="748803"/>
              <a:chOff x="4514393" y="1036303"/>
              <a:chExt cx="115214" cy="1487365"/>
            </a:xfrm>
          </p:grpSpPr>
          <p:cxnSp>
            <p:nvCxnSpPr>
              <p:cNvPr id="71" name="Straight Connector 177"/>
              <p:cNvCxnSpPr/>
              <p:nvPr/>
            </p:nvCxnSpPr>
            <p:spPr>
              <a:xfrm flipV="1">
                <a:off x="4629607" y="1041066"/>
                <a:ext cx="0" cy="1482602"/>
              </a:xfrm>
              <a:prstGeom prst="line">
                <a:avLst/>
              </a:prstGeom>
              <a:ln w="19050">
                <a:solidFill>
                  <a:srgbClr val="1E497C"/>
                </a:solidFill>
                <a:prstDash val="solid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178"/>
              <p:cNvCxnSpPr/>
              <p:nvPr/>
            </p:nvCxnSpPr>
            <p:spPr>
              <a:xfrm flipH="1">
                <a:off x="4514393" y="1036303"/>
                <a:ext cx="115214" cy="0"/>
              </a:xfrm>
              <a:prstGeom prst="line">
                <a:avLst/>
              </a:prstGeom>
              <a:ln w="19050">
                <a:solidFill>
                  <a:srgbClr val="1E497C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179"/>
              <p:cNvCxnSpPr/>
              <p:nvPr/>
            </p:nvCxnSpPr>
            <p:spPr>
              <a:xfrm flipH="1">
                <a:off x="4514393" y="2523668"/>
                <a:ext cx="115214" cy="0"/>
              </a:xfrm>
              <a:prstGeom prst="line">
                <a:avLst/>
              </a:prstGeom>
              <a:ln w="19050">
                <a:solidFill>
                  <a:srgbClr val="1E497C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4" name="组合 73"/>
          <p:cNvGrpSpPr/>
          <p:nvPr/>
        </p:nvGrpSpPr>
        <p:grpSpPr>
          <a:xfrm>
            <a:off x="1233185" y="5069394"/>
            <a:ext cx="3810635" cy="748030"/>
            <a:chOff x="1385474" y="4942415"/>
            <a:chExt cx="3810635" cy="748030"/>
          </a:xfrm>
        </p:grpSpPr>
        <p:sp>
          <p:nvSpPr>
            <p:cNvPr id="75" name="TextBox 79"/>
            <p:cNvSpPr txBox="1"/>
            <p:nvPr/>
          </p:nvSpPr>
          <p:spPr>
            <a:xfrm>
              <a:off x="1955419" y="5001106"/>
              <a:ext cx="2497965" cy="373124"/>
            </a:xfrm>
            <a:prstGeom prst="rect">
              <a:avLst/>
            </a:prstGeom>
            <a:noFill/>
          </p:spPr>
          <p:txBody>
            <a:bodyPr wrap="none" lIns="144000" tIns="0" rIns="0" bIns="0" anchor="ctr" anchorCtr="0">
              <a:norm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思路四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2161444" y="5277060"/>
              <a:ext cx="3034665" cy="41338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多次重复使用的内容进行封装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1385474" y="4942415"/>
              <a:ext cx="648000" cy="648000"/>
              <a:chOff x="956984" y="1759582"/>
              <a:chExt cx="648000" cy="648000"/>
            </a:xfrm>
          </p:grpSpPr>
          <p:sp>
            <p:nvSpPr>
              <p:cNvPr id="78" name="椭圆 77"/>
              <p:cNvSpPr/>
              <p:nvPr/>
            </p:nvSpPr>
            <p:spPr>
              <a:xfrm>
                <a:off x="956984" y="1759582"/>
                <a:ext cx="648000" cy="648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9" name="TextBox 69"/>
              <p:cNvSpPr txBox="1"/>
              <p:nvPr/>
            </p:nvSpPr>
            <p:spPr>
              <a:xfrm>
                <a:off x="989551" y="1954680"/>
                <a:ext cx="569945" cy="324612"/>
              </a:xfrm>
              <a:prstGeom prst="rect">
                <a:avLst/>
              </a:prstGeom>
              <a:noFill/>
            </p:spPr>
            <p:txBody>
              <a:bodyPr wrap="none" lIns="144000" tIns="0" rIns="0" bIns="0" anchor="ctr" anchorCtr="0">
                <a:norm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04</a:t>
                </a:r>
                <a:endPara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0" name="组合 79"/>
          <p:cNvGrpSpPr/>
          <p:nvPr/>
        </p:nvGrpSpPr>
        <p:grpSpPr>
          <a:xfrm>
            <a:off x="5246229" y="2921584"/>
            <a:ext cx="4044057" cy="1868451"/>
            <a:chOff x="5398518" y="2794605"/>
            <a:chExt cx="4044057" cy="1868451"/>
          </a:xfrm>
        </p:grpSpPr>
        <p:cxnSp>
          <p:nvCxnSpPr>
            <p:cNvPr id="81" name="Elbow Connector 198"/>
            <p:cNvCxnSpPr/>
            <p:nvPr/>
          </p:nvCxnSpPr>
          <p:spPr>
            <a:xfrm rot="10800000" flipV="1">
              <a:off x="5587378" y="2794605"/>
              <a:ext cx="3855197" cy="1547031"/>
            </a:xfrm>
            <a:prstGeom prst="bentConnector3">
              <a:avLst>
                <a:gd name="adj1" fmla="val 43939"/>
              </a:avLst>
            </a:prstGeom>
            <a:ln w="19050" cmpd="sng">
              <a:solidFill>
                <a:srgbClr val="1E497C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2" name="Group 168"/>
            <p:cNvGrpSpPr/>
            <p:nvPr/>
          </p:nvGrpSpPr>
          <p:grpSpPr>
            <a:xfrm rot="10800000" flipH="1">
              <a:off x="5398518" y="3914253"/>
              <a:ext cx="191065" cy="748803"/>
              <a:chOff x="4514393" y="1036303"/>
              <a:chExt cx="115214" cy="1487365"/>
            </a:xfrm>
          </p:grpSpPr>
          <p:cxnSp>
            <p:nvCxnSpPr>
              <p:cNvPr id="83" name="Straight Connector 169"/>
              <p:cNvCxnSpPr/>
              <p:nvPr/>
            </p:nvCxnSpPr>
            <p:spPr>
              <a:xfrm flipV="1">
                <a:off x="4629607" y="1041066"/>
                <a:ext cx="0" cy="1482602"/>
              </a:xfrm>
              <a:prstGeom prst="line">
                <a:avLst/>
              </a:prstGeom>
              <a:ln w="19050">
                <a:solidFill>
                  <a:srgbClr val="1E497C"/>
                </a:solidFill>
                <a:prstDash val="solid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170"/>
              <p:cNvCxnSpPr/>
              <p:nvPr/>
            </p:nvCxnSpPr>
            <p:spPr>
              <a:xfrm flipH="1">
                <a:off x="4514393" y="1036303"/>
                <a:ext cx="115214" cy="0"/>
              </a:xfrm>
              <a:prstGeom prst="line">
                <a:avLst/>
              </a:prstGeom>
              <a:ln w="19050">
                <a:solidFill>
                  <a:srgbClr val="1E497C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171"/>
              <p:cNvCxnSpPr/>
              <p:nvPr/>
            </p:nvCxnSpPr>
            <p:spPr>
              <a:xfrm flipH="1">
                <a:off x="4514393" y="2523668"/>
                <a:ext cx="115214" cy="0"/>
              </a:xfrm>
              <a:prstGeom prst="line">
                <a:avLst/>
              </a:prstGeom>
              <a:ln w="19050">
                <a:solidFill>
                  <a:srgbClr val="1E497C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文本框 1"/>
          <p:cNvSpPr txBox="1"/>
          <p:nvPr/>
        </p:nvSpPr>
        <p:spPr>
          <a:xfrm>
            <a:off x="1966595" y="3324225"/>
            <a:ext cx="2334260" cy="3778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搭建项目框架，配置插件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2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33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58" b="7779"/>
          <a:stretch>
            <a:fillRect/>
          </a:stretch>
        </p:blipFill>
        <p:spPr>
          <a:xfrm>
            <a:off x="0" y="980728"/>
            <a:ext cx="12216680" cy="491321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003885" y="980728"/>
            <a:ext cx="8184230" cy="4913216"/>
          </a:xfrm>
          <a:prstGeom prst="rect">
            <a:avLst/>
          </a:prstGeom>
          <a:solidFill>
            <a:srgbClr val="1E497C">
              <a:alpha val="8862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 flipH="1" flipV="1">
            <a:off x="2260096" y="1156816"/>
            <a:ext cx="3706706" cy="1152000"/>
            <a:chOff x="7978775" y="5196627"/>
            <a:chExt cx="3706706" cy="115200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7978775" y="6319520"/>
              <a:ext cx="3705860" cy="0"/>
            </a:xfrm>
            <a:prstGeom prst="line">
              <a:avLst/>
            </a:prstGeom>
            <a:ln w="603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11685481" y="5196627"/>
              <a:ext cx="0" cy="1152000"/>
            </a:xfrm>
            <a:prstGeom prst="line">
              <a:avLst/>
            </a:prstGeom>
            <a:ln w="603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6290068" y="3820984"/>
            <a:ext cx="3705860" cy="1830066"/>
            <a:chOff x="8062497" y="4518561"/>
            <a:chExt cx="3705860" cy="183006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8062497" y="6348627"/>
              <a:ext cx="3705860" cy="0"/>
            </a:xfrm>
            <a:prstGeom prst="line">
              <a:avLst/>
            </a:prstGeom>
            <a:ln w="603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11734905" y="4518561"/>
              <a:ext cx="0" cy="1800000"/>
            </a:xfrm>
            <a:prstGeom prst="line">
              <a:avLst/>
            </a:prstGeom>
            <a:ln w="603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2507938" y="1733136"/>
            <a:ext cx="7226857" cy="3456000"/>
            <a:chOff x="2100010" y="1540793"/>
            <a:chExt cx="8208000" cy="3456000"/>
          </a:xfrm>
        </p:grpSpPr>
        <p:sp>
          <p:nvSpPr>
            <p:cNvPr id="46" name="矩形 45"/>
            <p:cNvSpPr/>
            <p:nvPr/>
          </p:nvSpPr>
          <p:spPr>
            <a:xfrm>
              <a:off x="2207567" y="1646960"/>
              <a:ext cx="7992887" cy="3222175"/>
            </a:xfrm>
            <a:prstGeom prst="rect">
              <a:avLst/>
            </a:prstGeom>
            <a:solidFill>
              <a:schemeClr val="bg1">
                <a:alpha val="93000"/>
              </a:schemeClr>
            </a:solidFill>
            <a:ln w="12700">
              <a:solidFill>
                <a:schemeClr val="bg1"/>
              </a:solidFill>
            </a:ln>
            <a:effectLst>
              <a:glow rad="101600">
                <a:schemeClr val="accent1">
                  <a:lumMod val="75000"/>
                  <a:alpha val="4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2100010" y="1540793"/>
              <a:ext cx="8208000" cy="3456000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  <a:effectLst>
              <a:glow rad="101600">
                <a:schemeClr val="accent1">
                  <a:lumMod val="75000"/>
                  <a:alpha val="4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53" name="AutoShape 51"/>
          <p:cNvSpPr>
            <a:spLocks noChangeArrowheads="1"/>
          </p:cNvSpPr>
          <p:nvPr/>
        </p:nvSpPr>
        <p:spPr bwMode="gray">
          <a:xfrm>
            <a:off x="4655820" y="2420620"/>
            <a:ext cx="4065905" cy="879475"/>
          </a:xfrm>
          <a:prstGeom prst="roundRect">
            <a:avLst>
              <a:gd name="adj" fmla="val 0"/>
            </a:avLst>
          </a:prstGeom>
          <a:noFill/>
          <a:ln w="28575" algn="ctr">
            <a:noFill/>
            <a:rou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>
              <a:lnSpc>
                <a:spcPct val="90000"/>
              </a:lnSpc>
              <a:buClr>
                <a:schemeClr val="bg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zh-CN" altLang="en-US" sz="5500" b="1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项目模块</a:t>
            </a:r>
            <a:endParaRPr lang="zh-CN" altLang="en-US" sz="5500" b="1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927272" y="2348571"/>
            <a:ext cx="1016380" cy="1182431"/>
            <a:chOff x="2701946" y="2702230"/>
            <a:chExt cx="1016380" cy="1182431"/>
          </a:xfrm>
        </p:grpSpPr>
        <p:sp>
          <p:nvSpPr>
            <p:cNvPr id="54" name="矩形 53"/>
            <p:cNvSpPr/>
            <p:nvPr/>
          </p:nvSpPr>
          <p:spPr>
            <a:xfrm>
              <a:off x="2701946" y="2899777"/>
              <a:ext cx="1016380" cy="9848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6000" b="1" dirty="0">
                  <a:solidFill>
                    <a:srgbClr val="1E4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03</a:t>
              </a:r>
              <a:endParaRPr lang="zh-CN" altLang="en-US" sz="6000" b="1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2860225" y="2702230"/>
              <a:ext cx="699822" cy="3676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200" b="1" dirty="0">
                  <a:solidFill>
                    <a:srgbClr val="1E4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Part</a:t>
              </a:r>
              <a:endParaRPr lang="zh-CN" altLang="en-US" sz="2200" b="1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4974652" y="4005202"/>
            <a:ext cx="1286115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用户登录</a:t>
            </a:r>
            <a:endParaRPr lang="zh-CN" altLang="en-US" sz="1600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383655" y="4004945"/>
            <a:ext cx="1226820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用户管理</a:t>
            </a:r>
            <a:endParaRPr lang="zh-CN" altLang="en-US" sz="1600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72730" y="4004945"/>
            <a:ext cx="1226820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权限管理</a:t>
            </a:r>
            <a:endParaRPr lang="zh-CN" altLang="en-US" sz="1600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383655" y="4378325"/>
            <a:ext cx="1226820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订单管理</a:t>
            </a:r>
            <a:endParaRPr lang="zh-CN" altLang="en-US" sz="1600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872730" y="4377690"/>
            <a:ext cx="1226820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数据统计</a:t>
            </a:r>
            <a:endParaRPr lang="zh-CN" altLang="en-US" sz="1600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974590" y="4377690"/>
            <a:ext cx="1226820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商品管理</a:t>
            </a:r>
            <a:endParaRPr lang="zh-CN" altLang="en-US" sz="1600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Single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grpId="0" nodeType="withEffect" p14:presetBounceEnd="21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1000">
                                          <p:cBhvr additive="base">
                                            <p:cTn id="2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1000">
                                          <p:cBhvr additive="base">
                                            <p:cTn id="2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3" grpId="0" bldLvl="0" animBg="1"/>
          <p:bldP spid="56" grpId="0"/>
          <p:bldP spid="5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3" grpId="0" bldLvl="0" animBg="1"/>
          <p:bldP spid="56" grpId="0"/>
          <p:bldP spid="58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277659" y="126099"/>
            <a:ext cx="11889804" cy="839470"/>
            <a:chOff x="277659" y="126099"/>
            <a:chExt cx="11889804" cy="839470"/>
          </a:xfrm>
        </p:grpSpPr>
        <p:grpSp>
          <p:nvGrpSpPr>
            <p:cNvPr id="22" name="组合 21"/>
            <p:cNvGrpSpPr/>
            <p:nvPr/>
          </p:nvGrpSpPr>
          <p:grpSpPr>
            <a:xfrm>
              <a:off x="277659" y="236217"/>
              <a:ext cx="674369" cy="576000"/>
              <a:chOff x="277659" y="236217"/>
              <a:chExt cx="674369" cy="576000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326844" y="236217"/>
                <a:ext cx="576000" cy="576000"/>
              </a:xfrm>
              <a:prstGeom prst="rect">
                <a:avLst/>
              </a:prstGeom>
              <a:solidFill>
                <a:srgbClr val="1E497C"/>
              </a:solidFill>
              <a:ln w="12700">
                <a:solidFill>
                  <a:srgbClr val="1E497C"/>
                </a:solidFill>
              </a:ln>
              <a:effectLst>
                <a:glow rad="38100">
                  <a:schemeClr val="accent1">
                    <a:lumMod val="75000"/>
                    <a:alpha val="41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</a:endParaRPr>
              </a:p>
            </p:txBody>
          </p:sp>
          <p:sp>
            <p:nvSpPr>
              <p:cNvPr id="27" name="标题 2"/>
              <p:cNvSpPr txBox="1"/>
              <p:nvPr/>
            </p:nvSpPr>
            <p:spPr>
              <a:xfrm>
                <a:off x="277659" y="295262"/>
                <a:ext cx="674369" cy="45791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>
                    <a:solidFill>
                      <a:schemeClr val="bg1"/>
                    </a:solidFill>
                    <a:latin typeface="思源宋体" panose="02020700000000000000" pitchFamily="18" charset="-122"/>
                    <a:ea typeface="思源宋体" panose="02020700000000000000" pitchFamily="18" charset="-122"/>
                    <a:cs typeface="+mn-ea"/>
                    <a:sym typeface="微软雅黑" panose="020B0503020204020204" pitchFamily="34" charset="-122"/>
                  </a:rPr>
                  <a:t>03</a:t>
                </a:r>
                <a:endParaRPr lang="zh-CN" altLang="en-US" sz="2400" dirty="0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  <a:cs typeface="+mn-ea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1219364" y="669024"/>
              <a:ext cx="5941060" cy="296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US" altLang="zh-CN" sz="1200" i="1" spc="130" dirty="0">
                  <a:solidFill>
                    <a:schemeClr val="accent1">
                      <a:lumMod val="75000"/>
                    </a:schemeClr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rPr>
                <a:t>Lorem ipsum dolor sit amet, consectetuer adipiscing elit.  </a:t>
              </a:r>
              <a:endParaRPr lang="en-US" altLang="zh-CN" sz="1200" i="1" spc="130" dirty="0">
                <a:solidFill>
                  <a:schemeClr val="accent1">
                    <a:lumMod val="7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1928648" y="126099"/>
              <a:ext cx="238815" cy="576000"/>
            </a:xfrm>
            <a:prstGeom prst="rect">
              <a:avLst/>
            </a:prstGeom>
            <a:solidFill>
              <a:srgbClr val="1E497C"/>
            </a:solidFill>
            <a:ln w="12700">
              <a:solidFill>
                <a:srgbClr val="1E497C"/>
              </a:solidFill>
            </a:ln>
            <a:effectLst>
              <a:glow rad="38100">
                <a:schemeClr val="accent1">
                  <a:lumMod val="75000"/>
                  <a:alpha val="41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思源宋体" panose="02020700000000000000" pitchFamily="18" charset="-122"/>
                <a:ea typeface="思源宋体" panose="02020700000000000000" pitchFamily="18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219364" y="295009"/>
              <a:ext cx="163068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dirty="0">
                  <a:latin typeface="思源黑体" panose="020B0500000000000000" pitchFamily="34" charset="-122"/>
                  <a:ea typeface="思源黑体" panose="020B0500000000000000" pitchFamily="34" charset="-122"/>
                </a:rPr>
                <a:t>登录模块</a:t>
              </a:r>
              <a:endParaRPr lang="zh-CN" altLang="en-US" sz="2400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99555" y="1633855"/>
            <a:ext cx="5128260" cy="37528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51865" y="1196340"/>
            <a:ext cx="4988560" cy="4482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登录业务逻辑：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表单验证：用户在输入账号和密码后，点击登录时表单会进行验证，判断用户输入的账号和密码是否符合规范，如果验证通过后则向服务器发送 axios 请求。</a:t>
            </a:r>
            <a:b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然后引入我们定义请求登录接口的方法，点击登录后把定义的表单数据作为后端需要的参数传递过去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在登录页面存储一下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token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，作为用户的身份令牌。</a:t>
            </a:r>
            <a:b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同时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我们可以去router中把路由定义一下，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然后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放一个路由前置守卫，在里面我们可以判断如果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本地存储有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token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代表我们已经登录过，则将其放行；反之，如果没有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token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，则表示用户没有登录过，则将其跳转至登录页面进行登录。</a:t>
            </a:r>
            <a:b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点击退出登录按钮，可以进行跳转至登录页面，同时清除本地存储的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token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Sing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  <p:tag name="KSO_WM_UNIT_PLACING_PICTURE_USER_VIEWPORT" val="{&quot;height&quot;:4500,&quot;width&quot;:3096}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PP_MARK_KEY" val="7b52f633-2369-42e5-b725-c117ce24a931"/>
  <p:tag name="COMMONDATA" val="eyJoZGlkIjoiMmVhYjIwYTFkMDUyN2RmOGI2OTNiMWRjYmY5MjBlYTUifQ==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4376</Words>
  <Application>WPS 演示</Application>
  <PresentationFormat>自定义</PresentationFormat>
  <Paragraphs>354</Paragraphs>
  <Slides>25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思源宋体</vt:lpstr>
      <vt:lpstr>思源黑体 CN ExtraLight</vt:lpstr>
      <vt:lpstr>方正姚体</vt:lpstr>
      <vt:lpstr>思源黑体</vt:lpstr>
      <vt:lpstr>Calibri</vt:lpstr>
      <vt:lpstr>黑体</vt:lpstr>
      <vt:lpstr>Arial Unicode MS</vt:lpstr>
      <vt:lpstr>等线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swl520</dc:creator>
  <cp:lastModifiedBy>WPS_1641340584</cp:lastModifiedBy>
  <cp:revision>125</cp:revision>
  <dcterms:created xsi:type="dcterms:W3CDTF">2020-06-09T02:09:00Z</dcterms:created>
  <dcterms:modified xsi:type="dcterms:W3CDTF">2022-12-15T12:45:14Z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A749A6476174498EB68F23B2A5E00189</vt:lpwstr>
  </property>
  <property fmtid="{D5CDD505-2E9C-101B-9397-08002B2CF9AE}" pid="3" name="KSOProductBuildVer">
    <vt:lpwstr>2052-11.1.0.12980</vt:lpwstr>
  </property>
</Properties>
</file>